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sldIdLst>
    <p:sldId id="256" r:id="rId2"/>
    <p:sldId id="257" r:id="rId3"/>
    <p:sldId id="259" r:id="rId4"/>
    <p:sldId id="319" r:id="rId5"/>
    <p:sldId id="267" r:id="rId6"/>
    <p:sldId id="318" r:id="rId7"/>
    <p:sldId id="260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61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9" r:id="rId30"/>
    <p:sldId id="288" r:id="rId31"/>
    <p:sldId id="262" r:id="rId32"/>
    <p:sldId id="290" r:id="rId33"/>
    <p:sldId id="263" r:id="rId34"/>
    <p:sldId id="291" r:id="rId35"/>
    <p:sldId id="292" r:id="rId36"/>
    <p:sldId id="293" r:id="rId37"/>
    <p:sldId id="294" r:id="rId38"/>
    <p:sldId id="296" r:id="rId39"/>
    <p:sldId id="297" r:id="rId40"/>
    <p:sldId id="298" r:id="rId41"/>
    <p:sldId id="264" r:id="rId42"/>
    <p:sldId id="299" r:id="rId43"/>
    <p:sldId id="265" r:id="rId44"/>
    <p:sldId id="300" r:id="rId45"/>
    <p:sldId id="266" r:id="rId46"/>
    <p:sldId id="301" r:id="rId47"/>
    <p:sldId id="302" r:id="rId48"/>
    <p:sldId id="303" r:id="rId49"/>
    <p:sldId id="306" r:id="rId50"/>
    <p:sldId id="307" r:id="rId51"/>
    <p:sldId id="309" r:id="rId52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00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47" autoAdjust="0"/>
  </p:normalViewPr>
  <p:slideViewPr>
    <p:cSldViewPr>
      <p:cViewPr varScale="1">
        <p:scale>
          <a:sx n="110" d="100"/>
          <a:sy n="110" d="100"/>
        </p:scale>
        <p:origin x="-7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3375" y="2060575"/>
            <a:ext cx="6300788" cy="576263"/>
          </a:xfrm>
        </p:spPr>
        <p:txBody>
          <a:bodyPr wrap="none" anchor="t"/>
          <a:lstStyle>
            <a:lvl1pPr>
              <a:defRPr sz="3600">
                <a:solidFill>
                  <a:srgbClr val="006699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de-AT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3375" y="2636838"/>
            <a:ext cx="6335713" cy="431800"/>
          </a:xfrm>
        </p:spPr>
        <p:txBody>
          <a:bodyPr wrap="none"/>
          <a:lstStyle>
            <a:lvl1pPr>
              <a:buFontTx/>
              <a:buNone/>
              <a:defRPr sz="2400">
                <a:solidFill>
                  <a:srgbClr val="006699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AT" noProof="0" smtClean="0"/>
          </a:p>
        </p:txBody>
      </p:sp>
      <p:pic>
        <p:nvPicPr>
          <p:cNvPr id="10" name="Picture 20" descr="Balken blau Kopi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2" t="10010" r="2333" b="14014"/>
          <a:stretch/>
        </p:blipFill>
        <p:spPr bwMode="auto">
          <a:xfrm>
            <a:off x="0" y="0"/>
            <a:ext cx="914717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Logo_Fakultät für Informatik_weiß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1296144" cy="535250"/>
          </a:xfrm>
          <a:prstGeom prst="rect">
            <a:avLst/>
          </a:prstGeom>
        </p:spPr>
      </p:pic>
      <p:pic>
        <p:nvPicPr>
          <p:cNvPr id="12" name="Picture 11" descr="toolbox-weis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76672"/>
            <a:ext cx="2304256" cy="340402"/>
          </a:xfrm>
          <a:prstGeom prst="rect">
            <a:avLst/>
          </a:prstGeom>
        </p:spPr>
      </p:pic>
      <p:pic>
        <p:nvPicPr>
          <p:cNvPr id="13" name="Picture 12" descr="RZ Logo Uni negativ F#4896B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32656"/>
            <a:ext cx="1986710" cy="546110"/>
          </a:xfrm>
          <a:prstGeom prst="rect">
            <a:avLst/>
          </a:prstGeom>
        </p:spPr>
      </p:pic>
      <p:pic>
        <p:nvPicPr>
          <p:cNvPr id="18" name="Bild 3" descr="Logo_Fakultät für Informatik.eps"/>
          <p:cNvPicPr>
            <a:picLocks noChangeAspect="1"/>
          </p:cNvPicPr>
          <p:nvPr userDrawn="1"/>
        </p:nvPicPr>
        <p:blipFill>
          <a:blip r:embed="rId6"/>
          <a:srcRect r="55073"/>
          <a:stretch>
            <a:fillRect/>
          </a:stretch>
        </p:blipFill>
        <p:spPr>
          <a:xfrm>
            <a:off x="7236296" y="5013176"/>
            <a:ext cx="2720300" cy="25034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7AB24-7E6F-5741-9C9D-525F8BD76D6D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13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0063" y="1268413"/>
            <a:ext cx="1898650" cy="50403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113" y="1268413"/>
            <a:ext cx="5543550" cy="50403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968A9-A8F8-564D-973F-6FE4D4E436EA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3955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4771E-6BE9-F24B-AE13-531852044456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8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426BA-97FA-9B42-9D44-04C0C45D20B2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946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113" y="1989138"/>
            <a:ext cx="37211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989138"/>
            <a:ext cx="37211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5C947-E635-1144-BF73-0E0600EF67F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023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91B05-B8EB-6548-BE76-F9CA8EADDC93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5558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E2697-47C2-6746-8277-27C9AFC7719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989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0596B-F57B-DD47-AF28-880603B3F964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286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130CC-E40D-4940-B61B-A1FB68652893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4476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E8ACA-7C25-F24B-98B1-A3C9810826BF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148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5" Type="http://schemas.openxmlformats.org/officeDocument/2006/relationships/image" Target="../media/image3.emf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6" name="Picture 20" descr="Balken blau Kopie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2" t="10010" r="2333" b="14014"/>
          <a:stretch/>
        </p:blipFill>
        <p:spPr bwMode="auto">
          <a:xfrm>
            <a:off x="0" y="0"/>
            <a:ext cx="914717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54113" y="1989138"/>
            <a:ext cx="759460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 Textmasterformate durch Klicken bearbeiten</a:t>
            </a:r>
          </a:p>
          <a:p>
            <a:pPr lvl="1"/>
            <a:r>
              <a:rPr lang="de-AT" dirty="0"/>
              <a:t> Zweite Ebene</a:t>
            </a:r>
          </a:p>
          <a:p>
            <a:pPr lvl="2"/>
            <a:r>
              <a:rPr lang="de-AT" dirty="0"/>
              <a:t> Dritte Ebene</a:t>
            </a:r>
          </a:p>
          <a:p>
            <a:pPr lvl="3"/>
            <a:r>
              <a:rPr lang="de-AT" dirty="0"/>
              <a:t> Vierte Ebene</a:t>
            </a:r>
          </a:p>
          <a:p>
            <a:pPr lvl="4"/>
            <a:r>
              <a:rPr lang="de-AT" dirty="0"/>
              <a:t> Fünfte Ebene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DDDDDD"/>
                </a:solidFill>
              </a:defRPr>
            </a:lvl1pPr>
          </a:lstStyle>
          <a:p>
            <a:endParaRPr lang="de-A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4486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DDDDDD"/>
                </a:solidFill>
              </a:defRPr>
            </a:lvl1pPr>
          </a:lstStyle>
          <a:p>
            <a:endParaRPr lang="de-A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DDDDDD"/>
                </a:solidFill>
              </a:defRPr>
            </a:lvl1pPr>
          </a:lstStyle>
          <a:p>
            <a:fld id="{23367EAF-ED01-D142-90AA-024DDC82E3B5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1268413"/>
            <a:ext cx="75946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pic>
        <p:nvPicPr>
          <p:cNvPr id="3" name="Picture 2" descr="Logo_Fakultät für Informatik_weiß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1296144" cy="535250"/>
          </a:xfrm>
          <a:prstGeom prst="rect">
            <a:avLst/>
          </a:prstGeom>
        </p:spPr>
      </p:pic>
      <p:pic>
        <p:nvPicPr>
          <p:cNvPr id="2" name="Picture 1" descr="toolbox-weiss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76672"/>
            <a:ext cx="2304256" cy="340402"/>
          </a:xfrm>
          <a:prstGeom prst="rect">
            <a:avLst/>
          </a:prstGeom>
        </p:spPr>
      </p:pic>
      <p:pic>
        <p:nvPicPr>
          <p:cNvPr id="5" name="Picture 4" descr="RZ Logo Uni negativ F#4896B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32656"/>
            <a:ext cx="1986710" cy="5461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358775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538163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717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1747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6319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0891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5463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3dprintingindustry.com/2014/05/06/fdm-3d-printing-inventor-scott-crump-enters-minnesota-inventors-hall-fame/" TargetMode="External"/><Relationship Id="rId4" Type="http://schemas.openxmlformats.org/officeDocument/2006/relationships/hyperlink" Target="http://printing3d.staging.wpengine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ratasys.com/d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3dprintingindustry.com/2013/05/02/executive-interview-david-burns/" TargetMode="External"/><Relationship Id="rId4" Type="http://schemas.openxmlformats.org/officeDocument/2006/relationships/hyperlink" Target="http://printing3d.staging.wpengine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dprintingindustry.com/2013/09/02/executive-interview-al-siblani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rinting3d.staging.wpengine.co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://printing3d.staging.wpengine.com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printing3d.staging.wpengine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://printing3d.staging.wpengine.com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hyperlink" Target="http://printing3d.staging.wpengine.com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hyperlink" Target="http://printing3d.staging.wpengine.com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hyperlink" Target="http://printing3d.staging.wpengine.com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hyperlink" Target="http://printing3d.staging.wpengine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hyperlink" Target="http://printing3d.staging.wpengine.com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rinting3d.staging.wpengine.com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rinting3d.staging.wpengine.com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hyperlink" Target="http://printing3d.staging.wpengine.com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pbjcfplk8Ig" TargetMode="External"/><Relationship Id="rId3" Type="http://schemas.openxmlformats.org/officeDocument/2006/relationships/hyperlink" Target="http://printing3d.staging.wpengine.com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hyperlink" Target="http://printing3d.staging.wpengine.com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3" Type="http://schemas.openxmlformats.org/officeDocument/2006/relationships/hyperlink" Target="http://printing3d.staging.wpengine.com" TargetMode="Externa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rinting3d.staging.wpengine.com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6" Type="http://schemas.openxmlformats.org/officeDocument/2006/relationships/hyperlink" Target="http://www.wakehealth.edu/WFIRM/" TargetMode="External"/><Relationship Id="rId7" Type="http://schemas.openxmlformats.org/officeDocument/2006/relationships/hyperlink" Target="http://goo.gl/olQJo6" TargetMode="External"/><Relationship Id="rId8" Type="http://schemas.openxmlformats.org/officeDocument/2006/relationships/hyperlink" Target="http://www.physibility.com/2012/02/hello-world.php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hyperlink" Target="http://inhabitat.com/usc-professor-receives-nasa-grant-to-develop-3d-printed-space-homes/" TargetMode="External"/><Relationship Id="rId5" Type="http://schemas.openxmlformats.org/officeDocument/2006/relationships/image" Target="../media/image21.png"/><Relationship Id="rId6" Type="http://schemas.openxmlformats.org/officeDocument/2006/relationships/hyperlink" Target="http://www.esa.int/Highlights/Lunar_3D_printing" TargetMode="External"/><Relationship Id="rId7" Type="http://schemas.openxmlformats.org/officeDocument/2006/relationships/image" Target="../media/image22.jpg"/><Relationship Id="rId8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inhabitat.com/3d-printing-technology-creates-complex-legal-issues-expert-warns/" TargetMode="External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6" Type="http://schemas.openxmlformats.org/officeDocument/2006/relationships/image" Target="../media/image26.jpg"/><Relationship Id="rId7" Type="http://schemas.openxmlformats.org/officeDocument/2006/relationships/hyperlink" Target="http://i.materialise.com/blog/entry/featured-friday-showing-your-3d-printed-design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inhabitat.com/large-3d-printer-can-print-an-entire-two-story-house-in-under-a-day/" TargetMode="External"/><Relationship Id="rId4" Type="http://schemas.openxmlformats.org/officeDocument/2006/relationships/image" Target="../media/image27.jpg"/><Relationship Id="rId5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NkI10c" TargetMode="External"/><Relationship Id="rId4" Type="http://schemas.openxmlformats.org/officeDocument/2006/relationships/image" Target="../media/image29.jpg"/><Relationship Id="rId5" Type="http://schemas.openxmlformats.org/officeDocument/2006/relationships/image" Target="../media/image30.png"/><Relationship Id="rId6" Type="http://schemas.openxmlformats.org/officeDocument/2006/relationships/hyperlink" Target="https://www.tno.nl/downloads/tedx_brainport_food_printer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inting3d.staging.wpengine.co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rinting3d.staging.wpengine.co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feature=player_embedded&amp;v=ROmDS967MvI" TargetMode="External"/><Relationship Id="rId3" Type="http://schemas.openxmlformats.org/officeDocument/2006/relationships/hyperlink" Target="http://printing3d.staging.wpengine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3dprintingindustry.com/2013/02/06/executive-interview-series-hans-langer/" TargetMode="External"/><Relationship Id="rId4" Type="http://schemas.openxmlformats.org/officeDocument/2006/relationships/hyperlink" Target="http://printing3d.staging.wpengine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3dprintingindustry.com/2013/10/28/origins-sls-tamest-interview-dr-joseph-beam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76" y="2132856"/>
            <a:ext cx="770485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9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dirty="0" smtClean="0"/>
              <a:t>Einführung in 3D-Printing</a:t>
            </a:r>
            <a:endParaRPr lang="de-AT" dirty="0"/>
          </a:p>
          <a:p>
            <a:r>
              <a:rPr lang="de-AT" sz="3000" dirty="0" err="1" smtClean="0">
                <a:latin typeface="+mn-lt"/>
              </a:rPr>
              <a:t>Beginner‘s</a:t>
            </a:r>
            <a:r>
              <a:rPr lang="de-AT" sz="3000" dirty="0" smtClean="0">
                <a:latin typeface="+mn-lt"/>
              </a:rPr>
              <a:t> Guide</a:t>
            </a:r>
            <a:endParaRPr lang="de-AT" sz="3000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55576" y="4005064"/>
            <a:ext cx="71287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b="1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 marL="179388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AT" sz="2000" dirty="0" smtClean="0">
                <a:solidFill>
                  <a:srgbClr val="666666"/>
                </a:solidFill>
              </a:rPr>
              <a:t>Stephan </a:t>
            </a:r>
            <a:r>
              <a:rPr lang="de-AT" sz="2000" dirty="0" err="1" smtClean="0">
                <a:solidFill>
                  <a:srgbClr val="666666"/>
                </a:solidFill>
              </a:rPr>
              <a:t>Pfannerer</a:t>
            </a:r>
            <a:r>
              <a:rPr lang="de-AT" sz="2000" dirty="0" smtClean="0">
                <a:solidFill>
                  <a:srgbClr val="666666"/>
                </a:solidFill>
              </a:rPr>
              <a:t> und Stefan Reiböck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55576" y="5733256"/>
            <a:ext cx="633571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7200" indent="-1872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FontTx/>
              <a:buNone/>
              <a:defRPr sz="2400" b="1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 marL="179388" indent="-180000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AT" sz="1600" dirty="0" smtClean="0"/>
              <a:t>Fakultät für Informatik, Universität Wien</a:t>
            </a:r>
          </a:p>
          <a:p>
            <a:r>
              <a:rPr lang="de-AT" sz="1600" dirty="0" smtClean="0"/>
              <a:t>http://</a:t>
            </a:r>
            <a:r>
              <a:rPr lang="de-AT" sz="1600" dirty="0" err="1" smtClean="0"/>
              <a:t>informatik.univie.ac.at</a:t>
            </a:r>
            <a:endParaRPr lang="de-AT" sz="16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55576" y="6381328"/>
            <a:ext cx="7128792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7200" indent="-1872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FontTx/>
              <a:buNone/>
              <a:defRPr sz="2400" b="1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 marL="179388" indent="-180000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AT" sz="1000" dirty="0" smtClean="0">
                <a:solidFill>
                  <a:srgbClr val="666666"/>
                </a:solidFill>
              </a:rPr>
              <a:t>Wien, 15. September 2014</a:t>
            </a:r>
            <a:endParaRPr lang="de-AT" sz="10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Geschichte des 3D-Printings (3/7)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4113" y="1557685"/>
            <a:ext cx="7594600" cy="4319587"/>
          </a:xfrm>
        </p:spPr>
        <p:txBody>
          <a:bodyPr/>
          <a:lstStyle/>
          <a:p>
            <a:pPr>
              <a:buNone/>
            </a:pPr>
            <a:endParaRPr lang="de-DE" dirty="0"/>
          </a:p>
          <a:p>
            <a:r>
              <a:rPr lang="de-DE" dirty="0"/>
              <a:t> 1992</a:t>
            </a:r>
          </a:p>
          <a:p>
            <a:pPr lvl="1"/>
            <a:r>
              <a:rPr lang="de-DE" dirty="0"/>
              <a:t> </a:t>
            </a:r>
            <a:r>
              <a:rPr lang="de-DE" dirty="0" err="1"/>
              <a:t>Fused</a:t>
            </a:r>
            <a:r>
              <a:rPr lang="de-DE" dirty="0"/>
              <a:t> Deposition </a:t>
            </a:r>
            <a:r>
              <a:rPr lang="de-DE" dirty="0" err="1"/>
              <a:t>Modelling</a:t>
            </a:r>
            <a:r>
              <a:rPr lang="de-DE" dirty="0"/>
              <a:t> (FDM)</a:t>
            </a:r>
          </a:p>
          <a:p>
            <a:pPr lvl="1"/>
            <a:r>
              <a:rPr lang="de-DE" dirty="0"/>
              <a:t> Patent ausgestellt von </a:t>
            </a:r>
            <a:r>
              <a:rPr lang="de-DE" dirty="0">
                <a:hlinkClick r:id="rId2"/>
              </a:rPr>
              <a:t>Stratasys</a:t>
            </a:r>
            <a:endParaRPr lang="de-DE" dirty="0"/>
          </a:p>
          <a:p>
            <a:pPr lvl="1"/>
            <a:r>
              <a:rPr lang="de-DE" i="1" dirty="0"/>
              <a:t> </a:t>
            </a:r>
            <a:r>
              <a:rPr lang="de-DE" dirty="0"/>
              <a:t>entwickelt von </a:t>
            </a:r>
            <a:r>
              <a:rPr lang="de-DE" dirty="0">
                <a:hlinkClick r:id="rId3"/>
              </a:rPr>
              <a:t>Scott Crump </a:t>
            </a:r>
            <a:r>
              <a:rPr lang="de-DE" dirty="0"/>
              <a:t>Mitgründer von Stratasys</a:t>
            </a:r>
          </a:p>
          <a:p>
            <a:pPr lvl="1"/>
            <a:r>
              <a:rPr lang="de-DE" dirty="0"/>
              <a:t> FDM Methode als Grundlage der </a:t>
            </a:r>
            <a:r>
              <a:rPr lang="de-DE" dirty="0" err="1"/>
              <a:t>RepRap</a:t>
            </a:r>
            <a:r>
              <a:rPr lang="de-DE" dirty="0"/>
              <a:t> </a:t>
            </a:r>
            <a:r>
              <a:rPr lang="de-DE" dirty="0" smtClean="0"/>
              <a:t>Modelle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1990 </a:t>
            </a:r>
            <a:r>
              <a:rPr lang="de-DE" dirty="0"/>
              <a:t>E</a:t>
            </a:r>
            <a:r>
              <a:rPr lang="de-DE" dirty="0" smtClean="0"/>
              <a:t>ntwicklung von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Metal</a:t>
            </a:r>
            <a:r>
              <a:rPr lang="de-DE" dirty="0" smtClean="0"/>
              <a:t> Laser </a:t>
            </a:r>
            <a:r>
              <a:rPr lang="de-DE" dirty="0" err="1" smtClean="0"/>
              <a:t>Sintering</a:t>
            </a:r>
            <a:r>
              <a:rPr lang="de-DE" dirty="0" smtClean="0"/>
              <a:t> (DMLS)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Entwicklung weiterer Methoden [patentiert von]</a:t>
            </a:r>
          </a:p>
          <a:p>
            <a:pPr lvl="2"/>
            <a:r>
              <a:rPr lang="de-DE" dirty="0"/>
              <a:t> </a:t>
            </a:r>
            <a:r>
              <a:rPr lang="de-DE" dirty="0" err="1" smtClean="0"/>
              <a:t>Ballistic</a:t>
            </a:r>
            <a:r>
              <a:rPr lang="de-DE" dirty="0" smtClean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Manufacturing (BPM) [William Masters]</a:t>
            </a:r>
          </a:p>
          <a:p>
            <a:pPr lvl="2"/>
            <a:r>
              <a:rPr lang="de-DE" dirty="0"/>
              <a:t> </a:t>
            </a:r>
            <a:r>
              <a:rPr lang="de-DE" dirty="0" err="1" smtClean="0"/>
              <a:t>Laminated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 Manufacturing (LOM) [Michael </a:t>
            </a:r>
            <a:r>
              <a:rPr lang="de-DE" dirty="0" err="1" smtClean="0"/>
              <a:t>Feygin</a:t>
            </a:r>
            <a:r>
              <a:rPr lang="de-DE" dirty="0" smtClean="0"/>
              <a:t>]</a:t>
            </a:r>
          </a:p>
          <a:p>
            <a:pPr lvl="2"/>
            <a:r>
              <a:rPr lang="de-DE" dirty="0"/>
              <a:t> </a:t>
            </a:r>
            <a:r>
              <a:rPr lang="de-DE" dirty="0" smtClean="0"/>
              <a:t>Solid </a:t>
            </a:r>
            <a:r>
              <a:rPr lang="de-DE" dirty="0" err="1" smtClean="0"/>
              <a:t>Ground</a:t>
            </a:r>
            <a:r>
              <a:rPr lang="de-DE" dirty="0" smtClean="0"/>
              <a:t> </a:t>
            </a:r>
            <a:r>
              <a:rPr lang="de-DE" dirty="0" err="1" smtClean="0"/>
              <a:t>Curing</a:t>
            </a:r>
            <a:r>
              <a:rPr lang="de-DE" dirty="0" smtClean="0"/>
              <a:t> (SGC) [</a:t>
            </a:r>
            <a:r>
              <a:rPr lang="de-DE" dirty="0" err="1" smtClean="0"/>
              <a:t>Itzchak</a:t>
            </a:r>
            <a:r>
              <a:rPr lang="de-DE" dirty="0" smtClean="0"/>
              <a:t> </a:t>
            </a:r>
            <a:r>
              <a:rPr lang="de-DE" dirty="0" err="1" smtClean="0"/>
              <a:t>Pomerantz</a:t>
            </a:r>
            <a:r>
              <a:rPr lang="de-DE" dirty="0" smtClean="0"/>
              <a:t> et al]</a:t>
            </a:r>
          </a:p>
          <a:p>
            <a:pPr lvl="2"/>
            <a:r>
              <a:rPr lang="de-DE" dirty="0"/>
              <a:t> </a:t>
            </a:r>
            <a:r>
              <a:rPr lang="de-DE" dirty="0" err="1" smtClean="0"/>
              <a:t>Three</a:t>
            </a:r>
            <a:r>
              <a:rPr lang="de-DE" dirty="0" smtClean="0"/>
              <a:t> Dimensional </a:t>
            </a:r>
            <a:r>
              <a:rPr lang="de-DE" dirty="0" err="1" smtClean="0"/>
              <a:t>Printing</a:t>
            </a:r>
            <a:r>
              <a:rPr lang="de-DE" dirty="0" smtClean="0"/>
              <a:t> (3DP) [Emanuel Sachs et al]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4"/>
              </a:rPr>
              <a:t>http</a:t>
            </a:r>
            <a:r>
              <a:rPr lang="de-DE" sz="900" dirty="0">
                <a:hlinkClick r:id="rId4"/>
              </a:rPr>
              <a:t>://</a:t>
            </a:r>
            <a:r>
              <a:rPr lang="de-DE" sz="900" dirty="0" smtClean="0">
                <a:hlinkClick r:id="rId4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52079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Geschichte des 3D-Printings (4/7)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/>
              <a:t> </a:t>
            </a:r>
            <a:r>
              <a:rPr lang="de-DE" dirty="0" smtClean="0"/>
              <a:t>1996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Sanders Prototype (</a:t>
            </a:r>
            <a:r>
              <a:rPr lang="de-DE" dirty="0" err="1" smtClean="0"/>
              <a:t>Solidscape</a:t>
            </a:r>
            <a:r>
              <a:rPr lang="de-DE" dirty="0" smtClean="0"/>
              <a:t>)</a:t>
            </a:r>
          </a:p>
          <a:p>
            <a:pPr lvl="1"/>
            <a:r>
              <a:rPr lang="de-DE" dirty="0"/>
              <a:t> </a:t>
            </a:r>
            <a:r>
              <a:rPr lang="de-DE" dirty="0" err="1" smtClean="0"/>
              <a:t>Zcorporation</a:t>
            </a:r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 1997</a:t>
            </a:r>
          </a:p>
          <a:p>
            <a:pPr lvl="1"/>
            <a:r>
              <a:rPr lang="de-DE" dirty="0"/>
              <a:t> </a:t>
            </a:r>
            <a:r>
              <a:rPr lang="de-DE" dirty="0" err="1" smtClean="0"/>
              <a:t>Arcam</a:t>
            </a:r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 1998</a:t>
            </a:r>
          </a:p>
          <a:p>
            <a:pPr lvl="1"/>
            <a:r>
              <a:rPr lang="de-DE" dirty="0" smtClean="0"/>
              <a:t> </a:t>
            </a:r>
            <a:r>
              <a:rPr lang="de-DE" dirty="0" err="1" smtClean="0"/>
              <a:t>Objet</a:t>
            </a:r>
            <a:r>
              <a:rPr lang="de-DE" dirty="0" smtClean="0"/>
              <a:t> Geometries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52079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Geschichte des 3D-Printings (5/7)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/>
              <a:t> </a:t>
            </a:r>
            <a:r>
              <a:rPr lang="de-DE" dirty="0" smtClean="0"/>
              <a:t>2000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MCP Technologies stellt SLM Technologie vor</a:t>
            </a:r>
          </a:p>
          <a:p>
            <a:pPr lvl="1"/>
            <a:endParaRPr lang="de-DE" dirty="0"/>
          </a:p>
          <a:p>
            <a:r>
              <a:rPr lang="de-DE" dirty="0" smtClean="0"/>
              <a:t> 2002</a:t>
            </a:r>
          </a:p>
          <a:p>
            <a:pPr lvl="1"/>
            <a:r>
              <a:rPr lang="de-DE" dirty="0"/>
              <a:t> </a:t>
            </a:r>
            <a:r>
              <a:rPr lang="de-DE" dirty="0" smtClean="0">
                <a:hlinkClick r:id="rId2"/>
              </a:rPr>
              <a:t>EnvisionTec</a:t>
            </a:r>
            <a:r>
              <a:rPr lang="de-DE" dirty="0" smtClean="0"/>
              <a:t> wurde gegründet</a:t>
            </a:r>
          </a:p>
          <a:p>
            <a:pPr lvl="1"/>
            <a:endParaRPr lang="de-DE" dirty="0"/>
          </a:p>
          <a:p>
            <a:r>
              <a:rPr lang="de-DE" dirty="0" smtClean="0"/>
              <a:t> 2005</a:t>
            </a:r>
          </a:p>
          <a:p>
            <a:pPr lvl="1"/>
            <a:r>
              <a:rPr lang="de-DE" dirty="0"/>
              <a:t> </a:t>
            </a:r>
            <a:r>
              <a:rPr lang="de-DE" dirty="0" err="1" smtClean="0">
                <a:hlinkClick r:id="rId3"/>
              </a:rPr>
              <a:t>ExOne</a:t>
            </a:r>
            <a:r>
              <a:rPr lang="de-DE" dirty="0">
                <a:hlinkClick r:id="rId3"/>
              </a:rPr>
              <a:t> </a:t>
            </a:r>
            <a:r>
              <a:rPr lang="de-DE" dirty="0" smtClean="0"/>
              <a:t>als </a:t>
            </a:r>
            <a:r>
              <a:rPr lang="de-DE" i="1" dirty="0" err="1" smtClean="0"/>
              <a:t>Spinoff</a:t>
            </a:r>
            <a:r>
              <a:rPr lang="de-DE" dirty="0" smtClean="0"/>
              <a:t> der </a:t>
            </a:r>
            <a:r>
              <a:rPr lang="de-DE" dirty="0" err="1" smtClean="0"/>
              <a:t>Extrude</a:t>
            </a:r>
            <a:r>
              <a:rPr lang="de-DE" dirty="0" smtClean="0"/>
              <a:t> Hone Corporation &amp; </a:t>
            </a:r>
            <a:r>
              <a:rPr lang="de-DE" dirty="0" err="1" smtClean="0"/>
              <a:t>Sciaky</a:t>
            </a:r>
            <a:r>
              <a:rPr lang="de-DE" dirty="0" smtClean="0"/>
              <a:t> </a:t>
            </a:r>
            <a:r>
              <a:rPr lang="de-DE" dirty="0" err="1" smtClean="0"/>
              <a:t>Inc</a:t>
            </a:r>
            <a:endParaRPr lang="de-DE" dirty="0" smtClean="0"/>
          </a:p>
          <a:p>
            <a:pPr lvl="1"/>
            <a:r>
              <a:rPr lang="de-DE" dirty="0"/>
              <a:t> </a:t>
            </a:r>
            <a:r>
              <a:rPr lang="de-DE" dirty="0" smtClean="0"/>
              <a:t>stellt additiven Prozess </a:t>
            </a:r>
            <a:r>
              <a:rPr lang="de-DE" i="1" dirty="0" err="1"/>
              <a:t>e</a:t>
            </a:r>
            <a:r>
              <a:rPr lang="de-DE" i="1" dirty="0" err="1" smtClean="0"/>
              <a:t>lectron</a:t>
            </a:r>
            <a:r>
              <a:rPr lang="de-DE" i="1" dirty="0" smtClean="0"/>
              <a:t> beam </a:t>
            </a:r>
            <a:r>
              <a:rPr lang="de-DE" i="1" dirty="0" err="1" smtClean="0"/>
              <a:t>welding</a:t>
            </a:r>
            <a:r>
              <a:rPr lang="de-DE" i="1" dirty="0" smtClean="0"/>
              <a:t> </a:t>
            </a:r>
            <a:r>
              <a:rPr lang="de-DE" i="1" dirty="0" err="1" smtClean="0"/>
              <a:t>technology</a:t>
            </a:r>
            <a:r>
              <a:rPr lang="de-DE" dirty="0" smtClean="0"/>
              <a:t> vor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4"/>
              </a:rPr>
              <a:t>http</a:t>
            </a:r>
            <a:r>
              <a:rPr lang="de-DE" sz="900" dirty="0">
                <a:hlinkClick r:id="rId4"/>
              </a:rPr>
              <a:t>://</a:t>
            </a:r>
            <a:r>
              <a:rPr lang="de-DE" sz="900" dirty="0" smtClean="0">
                <a:hlinkClick r:id="rId4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75586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Geschichte des 3D-Printings (6/7)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/>
              <a:t> </a:t>
            </a:r>
            <a:r>
              <a:rPr lang="de-DE" dirty="0" smtClean="0"/>
              <a:t>2007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erstes System unter $10,000 von 3D Systems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Adrian </a:t>
            </a:r>
            <a:r>
              <a:rPr lang="de-DE" dirty="0" err="1" smtClean="0"/>
              <a:t>Bowyer</a:t>
            </a:r>
            <a:r>
              <a:rPr lang="de-DE" dirty="0" smtClean="0"/>
              <a:t> liefert erstes Konzept zum </a:t>
            </a:r>
            <a:r>
              <a:rPr lang="de-DE" dirty="0" err="1" smtClean="0"/>
              <a:t>RepRap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  (</a:t>
            </a:r>
            <a:r>
              <a:rPr lang="de-DE" dirty="0" err="1" smtClean="0"/>
              <a:t>OpenSource</a:t>
            </a:r>
            <a:r>
              <a:rPr lang="de-DE" dirty="0" smtClean="0"/>
              <a:t>) mittels Deposition Methode</a:t>
            </a:r>
          </a:p>
          <a:p>
            <a:pPr lvl="1"/>
            <a:endParaRPr lang="de-DE" dirty="0"/>
          </a:p>
          <a:p>
            <a:r>
              <a:rPr lang="de-DE" dirty="0" smtClean="0"/>
              <a:t> 2009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erster 3D Printer in Kit-Form basierend auf </a:t>
            </a:r>
            <a:r>
              <a:rPr lang="de-DE" dirty="0" err="1" smtClean="0"/>
              <a:t>RepRap</a:t>
            </a:r>
            <a:r>
              <a:rPr lang="de-DE" dirty="0" smtClean="0"/>
              <a:t> Projekt</a:t>
            </a:r>
            <a:br>
              <a:rPr lang="de-DE" dirty="0" smtClean="0"/>
            </a:br>
            <a:r>
              <a:rPr lang="de-DE" dirty="0" smtClean="0"/>
              <a:t>   erhältlich</a:t>
            </a:r>
          </a:p>
          <a:p>
            <a:pPr lvl="1"/>
            <a:r>
              <a:rPr lang="de-DE" dirty="0"/>
              <a:t> </a:t>
            </a:r>
            <a:r>
              <a:rPr lang="de-DE" dirty="0" err="1" smtClean="0"/>
              <a:t>Makerbot</a:t>
            </a:r>
            <a:r>
              <a:rPr lang="de-DE" dirty="0" smtClean="0"/>
              <a:t> Industries hat sich vom </a:t>
            </a:r>
            <a:r>
              <a:rPr lang="de-DE" dirty="0" err="1" smtClean="0"/>
              <a:t>RepRap</a:t>
            </a:r>
            <a:r>
              <a:rPr lang="de-DE" dirty="0" smtClean="0"/>
              <a:t> Projekt aufgrund</a:t>
            </a:r>
            <a:br>
              <a:rPr lang="de-DE" dirty="0" smtClean="0"/>
            </a:br>
            <a:r>
              <a:rPr lang="de-DE" dirty="0" smtClean="0"/>
              <a:t>   extensiver Investitionen abgespalten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614680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Geschichte des 3D-Printings (7/7)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/>
              <a:t> </a:t>
            </a:r>
            <a:r>
              <a:rPr lang="de-DE" dirty="0" smtClean="0"/>
              <a:t>2012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B9Creator (DLP) auf Kickstarter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Form 1 (Stereolithographie) auf Kickstarter</a:t>
            </a:r>
          </a:p>
          <a:p>
            <a:pPr lvl="1"/>
            <a:endParaRPr lang="de-DE" dirty="0"/>
          </a:p>
          <a:p>
            <a:r>
              <a:rPr lang="de-DE" dirty="0" smtClean="0"/>
              <a:t> 2013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signifikanter Wachstum im Bereich 3D-Printing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Stratasys übernimmt </a:t>
            </a:r>
            <a:r>
              <a:rPr lang="de-DE" dirty="0" err="1" smtClean="0"/>
              <a:t>Makerbot</a:t>
            </a:r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86688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Technologien und Methoden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3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1332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Technologie und Methoden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989138"/>
            <a:ext cx="8352928" cy="4319587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 smtClean="0"/>
              <a:t> </a:t>
            </a:r>
            <a:r>
              <a:rPr lang="de-DE" dirty="0" err="1" smtClean="0"/>
              <a:t>Stereolithography</a:t>
            </a:r>
            <a:r>
              <a:rPr lang="de-DE" dirty="0" smtClean="0"/>
              <a:t> (SLA)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Digital Light Processing (DLP)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Laser </a:t>
            </a:r>
            <a:r>
              <a:rPr lang="de-DE" dirty="0" err="1" smtClean="0"/>
              <a:t>Sintering</a:t>
            </a:r>
            <a:r>
              <a:rPr lang="de-DE" dirty="0" smtClean="0"/>
              <a:t> / Laser </a:t>
            </a:r>
            <a:r>
              <a:rPr lang="de-DE" dirty="0" err="1" smtClean="0"/>
              <a:t>Melting</a:t>
            </a:r>
            <a:endParaRPr lang="de-DE" dirty="0" smtClean="0"/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Extrusion / </a:t>
            </a:r>
            <a:r>
              <a:rPr lang="de-DE" dirty="0" err="1" smtClean="0"/>
              <a:t>Fused</a:t>
            </a:r>
            <a:r>
              <a:rPr lang="de-DE" dirty="0" smtClean="0"/>
              <a:t> Deposition </a:t>
            </a:r>
            <a:r>
              <a:rPr lang="de-DE" dirty="0" err="1" smtClean="0"/>
              <a:t>Modelling</a:t>
            </a:r>
            <a:r>
              <a:rPr lang="de-DE" dirty="0" smtClean="0"/>
              <a:t> (FDM) / </a:t>
            </a:r>
            <a:r>
              <a:rPr lang="de-DE" dirty="0" err="1" smtClean="0"/>
              <a:t>Freeform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  <a:r>
              <a:rPr lang="de-DE" dirty="0" err="1" smtClean="0"/>
              <a:t>Fabrication</a:t>
            </a:r>
            <a:r>
              <a:rPr lang="de-DE" dirty="0" smtClean="0"/>
              <a:t> (FFF)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err="1" smtClean="0"/>
              <a:t>Inkjet</a:t>
            </a:r>
            <a:endParaRPr lang="de-DE" dirty="0" smtClean="0"/>
          </a:p>
          <a:p>
            <a:pPr marL="636588" lvl="1" indent="-457200"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Binder </a:t>
            </a:r>
            <a:r>
              <a:rPr lang="de-DE" dirty="0" err="1" smtClean="0"/>
              <a:t>Jetting</a:t>
            </a:r>
            <a:endParaRPr lang="de-DE" dirty="0" smtClean="0"/>
          </a:p>
          <a:p>
            <a:pPr marL="636588" lvl="1" indent="-457200"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Material </a:t>
            </a:r>
            <a:r>
              <a:rPr lang="de-DE" dirty="0" err="1" smtClean="0"/>
              <a:t>Jetting</a:t>
            </a:r>
            <a:endParaRPr lang="de-DE" dirty="0" smtClean="0"/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Beam </a:t>
            </a:r>
            <a:r>
              <a:rPr lang="de-DE" dirty="0" err="1" smtClean="0"/>
              <a:t>Melting</a:t>
            </a:r>
            <a:r>
              <a:rPr lang="de-DE" dirty="0" smtClean="0"/>
              <a:t> (EBM)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114783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Stereolithography</a:t>
            </a:r>
            <a:r>
              <a:rPr lang="de-DE" dirty="0" smtClean="0"/>
              <a:t> (SLA)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554" t="-5168" r="416" b="-6555"/>
          <a:stretch/>
        </p:blipFill>
        <p:spPr>
          <a:xfrm>
            <a:off x="107504" y="1765905"/>
            <a:ext cx="8805333" cy="4825999"/>
          </a:xfrm>
        </p:spPr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561775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Stereolithography</a:t>
            </a:r>
            <a:r>
              <a:rPr lang="de-DE" dirty="0" smtClean="0"/>
              <a:t> (SLA)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4113" y="1772816"/>
            <a:ext cx="7594600" cy="4319587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DE" sz="1800" dirty="0" smtClean="0"/>
              <a:t> </a:t>
            </a:r>
            <a:r>
              <a:rPr lang="de-DE" sz="1800" b="0" dirty="0" smtClean="0"/>
              <a:t>bekannt als </a:t>
            </a:r>
            <a:r>
              <a:rPr lang="de-DE" sz="1800" dirty="0" smtClean="0"/>
              <a:t>erster 3D-Printing Prozess</a:t>
            </a:r>
          </a:p>
          <a:p>
            <a:pPr>
              <a:spcAft>
                <a:spcPts val="600"/>
              </a:spcAft>
            </a:pPr>
            <a:r>
              <a:rPr lang="de-DE" sz="1800" dirty="0" smtClean="0"/>
              <a:t> </a:t>
            </a:r>
            <a:r>
              <a:rPr lang="de-DE" sz="1800" dirty="0"/>
              <a:t>l</a:t>
            </a:r>
            <a:r>
              <a:rPr lang="de-DE" sz="1800" dirty="0" smtClean="0"/>
              <a:t>aser-basierender Prozess</a:t>
            </a:r>
          </a:p>
          <a:p>
            <a:pPr>
              <a:spcAft>
                <a:spcPts val="600"/>
              </a:spcAft>
            </a:pPr>
            <a:r>
              <a:rPr lang="de-DE" sz="1800" b="0" dirty="0"/>
              <a:t> </a:t>
            </a:r>
            <a:r>
              <a:rPr lang="de-DE" sz="1800" b="0" dirty="0" smtClean="0"/>
              <a:t>nutzt </a:t>
            </a:r>
            <a:r>
              <a:rPr lang="de-DE" sz="1800" dirty="0" err="1" smtClean="0"/>
              <a:t>Photopolymer</a:t>
            </a:r>
            <a:r>
              <a:rPr lang="de-DE" sz="1800" dirty="0" smtClean="0"/>
              <a:t> Harz</a:t>
            </a:r>
          </a:p>
          <a:p>
            <a:pPr>
              <a:spcAft>
                <a:spcPts val="600"/>
              </a:spcAft>
            </a:pPr>
            <a:r>
              <a:rPr lang="de-DE" sz="1800" b="0" dirty="0"/>
              <a:t> </a:t>
            </a:r>
            <a:r>
              <a:rPr lang="de-DE" sz="1800" dirty="0" smtClean="0"/>
              <a:t>Harz reagiert mit Laser</a:t>
            </a:r>
            <a:r>
              <a:rPr lang="de-DE" sz="1800" b="0" dirty="0" smtClean="0"/>
              <a:t> und härtet aus</a:t>
            </a:r>
          </a:p>
          <a:p>
            <a:pPr>
              <a:spcAft>
                <a:spcPts val="600"/>
              </a:spcAft>
            </a:pPr>
            <a:r>
              <a:rPr lang="de-DE" sz="1800" b="0" dirty="0"/>
              <a:t> </a:t>
            </a:r>
            <a:r>
              <a:rPr lang="de-DE" sz="1800" b="0" dirty="0" smtClean="0"/>
              <a:t>verfügt über </a:t>
            </a:r>
            <a:r>
              <a:rPr lang="de-DE" sz="1800" dirty="0" smtClean="0"/>
              <a:t>bewegliche Plattform</a:t>
            </a:r>
          </a:p>
          <a:p>
            <a:pPr>
              <a:spcAft>
                <a:spcPts val="600"/>
              </a:spcAft>
            </a:pPr>
            <a:r>
              <a:rPr lang="de-DE" sz="1800" dirty="0"/>
              <a:t> </a:t>
            </a:r>
            <a:r>
              <a:rPr lang="de-DE" sz="1800" dirty="0" smtClean="0"/>
              <a:t>benötigt </a:t>
            </a:r>
            <a:r>
              <a:rPr lang="de-DE" sz="1800" b="0" dirty="0" smtClean="0"/>
              <a:t>für einige Stellen </a:t>
            </a:r>
            <a:r>
              <a:rPr lang="de-DE" sz="1800" dirty="0" smtClean="0"/>
              <a:t>Supportmaterial</a:t>
            </a:r>
          </a:p>
          <a:p>
            <a:pPr>
              <a:spcAft>
                <a:spcPts val="600"/>
              </a:spcAft>
            </a:pPr>
            <a:r>
              <a:rPr lang="de-DE" sz="1800" dirty="0"/>
              <a:t> </a:t>
            </a:r>
            <a:r>
              <a:rPr lang="de-DE" sz="1800" dirty="0" smtClean="0"/>
              <a:t>manuelles Lösen des Supportmaterials </a:t>
            </a:r>
            <a:r>
              <a:rPr lang="de-DE" sz="1800" b="0" dirty="0" smtClean="0"/>
              <a:t>notwendig</a:t>
            </a:r>
          </a:p>
          <a:p>
            <a:pPr>
              <a:spcAft>
                <a:spcPts val="600"/>
              </a:spcAft>
            </a:pPr>
            <a:r>
              <a:rPr lang="de-DE" sz="1800" b="0" dirty="0"/>
              <a:t> </a:t>
            </a:r>
            <a:r>
              <a:rPr lang="de-DE" sz="1800" b="0" dirty="0" smtClean="0"/>
              <a:t>evtl. ist eine </a:t>
            </a:r>
            <a:r>
              <a:rPr lang="de-DE" sz="1800" dirty="0" smtClean="0"/>
              <a:t>Reinigung notwendig</a:t>
            </a:r>
          </a:p>
          <a:p>
            <a:pPr>
              <a:spcAft>
                <a:spcPts val="600"/>
              </a:spcAft>
            </a:pPr>
            <a:r>
              <a:rPr lang="de-DE" sz="1800" dirty="0"/>
              <a:t> </a:t>
            </a:r>
            <a:r>
              <a:rPr lang="de-DE" sz="1800" b="0" dirty="0" smtClean="0"/>
              <a:t>sehr </a:t>
            </a:r>
            <a:r>
              <a:rPr lang="de-DE" sz="1800" dirty="0" smtClean="0"/>
              <a:t>genaues Verfahren</a:t>
            </a:r>
          </a:p>
          <a:p>
            <a:pPr>
              <a:spcAft>
                <a:spcPts val="600"/>
              </a:spcAft>
            </a:pPr>
            <a:r>
              <a:rPr lang="de-DE" sz="1800" dirty="0"/>
              <a:t> </a:t>
            </a:r>
            <a:r>
              <a:rPr lang="de-DE" sz="1800" dirty="0" smtClean="0"/>
              <a:t>gutes </a:t>
            </a:r>
            <a:r>
              <a:rPr lang="de-DE" sz="1800" dirty="0" err="1" smtClean="0"/>
              <a:t>Surface</a:t>
            </a:r>
            <a:r>
              <a:rPr lang="de-DE" sz="1800" dirty="0" smtClean="0"/>
              <a:t> </a:t>
            </a:r>
            <a:r>
              <a:rPr lang="de-DE" sz="1800" dirty="0" err="1" smtClean="0"/>
              <a:t>Finishing</a:t>
            </a:r>
            <a:endParaRPr lang="de-DE" sz="1800" dirty="0"/>
          </a:p>
          <a:p>
            <a:pPr>
              <a:spcAft>
                <a:spcPts val="600"/>
              </a:spcAft>
            </a:pPr>
            <a:r>
              <a:rPr lang="de-DE" sz="1800" dirty="0"/>
              <a:t> </a:t>
            </a:r>
            <a:r>
              <a:rPr lang="de-DE" sz="1800" dirty="0" smtClean="0"/>
              <a:t>Post-Processing Schritte notwendig</a:t>
            </a:r>
          </a:p>
          <a:p>
            <a:pPr>
              <a:spcAft>
                <a:spcPts val="600"/>
              </a:spcAft>
            </a:pPr>
            <a:r>
              <a:rPr lang="de-DE" sz="1800" dirty="0"/>
              <a:t> </a:t>
            </a:r>
            <a:r>
              <a:rPr lang="de-DE" sz="1800" dirty="0" smtClean="0"/>
              <a:t>geringe Stabilität </a:t>
            </a:r>
            <a:r>
              <a:rPr lang="de-DE" sz="1800" b="0" dirty="0" smtClean="0"/>
              <a:t>des Materials über einen längeren Zeitraum</a:t>
            </a:r>
            <a:endParaRPr lang="de-DE" sz="1800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95171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Digital Light Processing (DLP)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5090" r="5090"/>
          <a:stretch>
            <a:fillRect/>
          </a:stretch>
        </p:blipFill>
        <p:spPr/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415247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/>
              <a:t> </a:t>
            </a:r>
            <a:r>
              <a:rPr lang="de-AT" dirty="0" smtClean="0"/>
              <a:t>Was ist 3D-Printing?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/>
              <a:t> </a:t>
            </a:r>
            <a:r>
              <a:rPr lang="de-AT" dirty="0" smtClean="0"/>
              <a:t>Geschichte des 3D-Printing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/>
              <a:t> </a:t>
            </a:r>
            <a:r>
              <a:rPr lang="de-AT" dirty="0" smtClean="0"/>
              <a:t>Technologien und Methoden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 smtClean="0"/>
              <a:t> Prozess des 3D-Printing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 smtClean="0"/>
              <a:t> Materialien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/>
              <a:t> </a:t>
            </a:r>
            <a:r>
              <a:rPr lang="de-AT" dirty="0" smtClean="0"/>
              <a:t>Globale Auswirkungen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 smtClean="0"/>
              <a:t> Vorteile und Wertigkeit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AT" dirty="0"/>
              <a:t> </a:t>
            </a:r>
            <a:r>
              <a:rPr lang="de-AT" dirty="0" smtClean="0"/>
              <a:t>Anwendungsmöglichkeiten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endParaRPr lang="de-AT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Digital Light Processing (DLP)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de-DE" dirty="0" smtClean="0"/>
              <a:t> ähnlicher Prozess wie </a:t>
            </a:r>
            <a:r>
              <a:rPr lang="de-DE" dirty="0" err="1" smtClean="0"/>
              <a:t>Stereolithography</a:t>
            </a: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b="0" dirty="0" smtClean="0"/>
              <a:t>arbeitet mit </a:t>
            </a:r>
            <a:r>
              <a:rPr lang="de-DE" dirty="0" err="1" smtClean="0"/>
              <a:t>Photopolymeren</a:t>
            </a: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b="0" dirty="0" smtClean="0"/>
              <a:t>Hauptunterschied: </a:t>
            </a:r>
            <a:r>
              <a:rPr lang="de-DE" dirty="0" smtClean="0"/>
              <a:t>Lichtquelle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DLP </a:t>
            </a:r>
            <a:r>
              <a:rPr lang="de-DE" b="0" dirty="0" smtClean="0"/>
              <a:t>nutzt eine </a:t>
            </a:r>
            <a:r>
              <a:rPr lang="de-DE" dirty="0" smtClean="0"/>
              <a:t>konventionelle Lichtquelle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b="0" dirty="0" smtClean="0"/>
              <a:t>Positionierung der Lichtquelle auf der Unterseite</a:t>
            </a:r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b="0" dirty="0" smtClean="0"/>
              <a:t>etwas </a:t>
            </a:r>
            <a:r>
              <a:rPr lang="de-DE" dirty="0" smtClean="0"/>
              <a:t>schneller als SL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benötigt </a:t>
            </a:r>
            <a:r>
              <a:rPr lang="de-DE" b="0" dirty="0" smtClean="0"/>
              <a:t>evtl. </a:t>
            </a:r>
            <a:r>
              <a:rPr lang="de-DE" dirty="0" smtClean="0"/>
              <a:t>Support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ressourcensparender als SL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geringere Produktionskosten als SL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478575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Laser </a:t>
            </a:r>
            <a:r>
              <a:rPr lang="de-DE" dirty="0" err="1" smtClean="0"/>
              <a:t>Sintering</a:t>
            </a:r>
            <a:r>
              <a:rPr lang="de-DE" dirty="0" smtClean="0"/>
              <a:t> / Laser </a:t>
            </a:r>
            <a:r>
              <a:rPr lang="de-DE" dirty="0" err="1" smtClean="0"/>
              <a:t>Melting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4135" r="4135"/>
          <a:stretch>
            <a:fillRect/>
          </a:stretch>
        </p:blipFill>
        <p:spPr/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745259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Laser </a:t>
            </a:r>
            <a:r>
              <a:rPr lang="de-DE" dirty="0" err="1" smtClean="0"/>
              <a:t>Sintering</a:t>
            </a:r>
            <a:r>
              <a:rPr lang="de-DE" dirty="0" smtClean="0"/>
              <a:t> / Laser </a:t>
            </a:r>
            <a:r>
              <a:rPr lang="de-DE" dirty="0" err="1" smtClean="0"/>
              <a:t>Melting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4113" y="1845717"/>
            <a:ext cx="7594600" cy="4319587"/>
          </a:xfrm>
        </p:spPr>
        <p:txBody>
          <a:bodyPr/>
          <a:lstStyle/>
          <a:p>
            <a:r>
              <a:rPr lang="de-DE" dirty="0" smtClean="0"/>
              <a:t> laser-basierender 3D-Printing Prozess</a:t>
            </a:r>
          </a:p>
          <a:p>
            <a:r>
              <a:rPr lang="de-DE" dirty="0"/>
              <a:t> </a:t>
            </a:r>
            <a:r>
              <a:rPr lang="de-DE" b="0" dirty="0" smtClean="0"/>
              <a:t>arbeitet mit </a:t>
            </a:r>
            <a:r>
              <a:rPr lang="de-DE" dirty="0" smtClean="0"/>
              <a:t>pulverförmigen Material</a:t>
            </a:r>
          </a:p>
          <a:p>
            <a:r>
              <a:rPr lang="de-DE" dirty="0"/>
              <a:t> </a:t>
            </a:r>
            <a:r>
              <a:rPr lang="de-DE" dirty="0" smtClean="0"/>
              <a:t>Laser interagiert </a:t>
            </a:r>
            <a:r>
              <a:rPr lang="de-DE" b="0" dirty="0" smtClean="0"/>
              <a:t>mit </a:t>
            </a:r>
            <a:r>
              <a:rPr lang="de-DE" dirty="0" smtClean="0"/>
              <a:t>pulverförmigen Material</a:t>
            </a:r>
          </a:p>
          <a:p>
            <a:r>
              <a:rPr lang="de-DE" dirty="0"/>
              <a:t> </a:t>
            </a:r>
            <a:r>
              <a:rPr lang="de-DE" b="0" dirty="0" smtClean="0"/>
              <a:t>eine </a:t>
            </a:r>
            <a:r>
              <a:rPr lang="de-DE" dirty="0" smtClean="0"/>
              <a:t>Rolle trägt</a:t>
            </a:r>
            <a:r>
              <a:rPr lang="de-DE" b="0" dirty="0" smtClean="0"/>
              <a:t> nächste Schicht von </a:t>
            </a:r>
            <a:r>
              <a:rPr lang="de-DE" dirty="0" smtClean="0"/>
              <a:t>Material auf</a:t>
            </a:r>
          </a:p>
          <a:p>
            <a:r>
              <a:rPr lang="de-DE" dirty="0"/>
              <a:t> </a:t>
            </a:r>
            <a:r>
              <a:rPr lang="de-DE" b="0" dirty="0" smtClean="0"/>
              <a:t>die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</a:t>
            </a:r>
            <a:r>
              <a:rPr lang="de-DE" b="0" dirty="0" smtClean="0"/>
              <a:t>muss abgeschlossen sein, um während des</a:t>
            </a:r>
            <a:br>
              <a:rPr lang="de-DE" b="0" dirty="0" smtClean="0"/>
            </a:br>
            <a:r>
              <a:rPr lang="de-DE" b="0" dirty="0" smtClean="0"/>
              <a:t>  Prozesses die </a:t>
            </a:r>
            <a:r>
              <a:rPr lang="de-DE" dirty="0" smtClean="0"/>
              <a:t>Temperatur für den Schmelzpunkt des</a:t>
            </a:r>
            <a:br>
              <a:rPr lang="de-DE" dirty="0" smtClean="0"/>
            </a:br>
            <a:r>
              <a:rPr lang="de-DE" dirty="0" smtClean="0"/>
              <a:t>  pulverförmigen Materials </a:t>
            </a:r>
            <a:r>
              <a:rPr lang="de-DE" b="0" dirty="0" smtClean="0"/>
              <a:t>halten zu können</a:t>
            </a:r>
          </a:p>
          <a:p>
            <a:r>
              <a:rPr lang="de-DE" b="0" dirty="0"/>
              <a:t> </a:t>
            </a:r>
            <a:r>
              <a:rPr lang="de-DE" b="0" dirty="0" smtClean="0"/>
              <a:t>das </a:t>
            </a:r>
            <a:r>
              <a:rPr lang="de-DE" dirty="0" smtClean="0"/>
              <a:t>pulverförmige Material dient als In-</a:t>
            </a:r>
            <a:r>
              <a:rPr lang="de-DE" dirty="0" err="1" smtClean="0"/>
              <a:t>Process</a:t>
            </a:r>
            <a:r>
              <a:rPr lang="de-DE" dirty="0"/>
              <a:t>-</a:t>
            </a:r>
            <a:r>
              <a:rPr lang="de-DE" dirty="0" smtClean="0"/>
              <a:t>Support</a:t>
            </a:r>
          </a:p>
          <a:p>
            <a:r>
              <a:rPr lang="de-DE" dirty="0"/>
              <a:t> </a:t>
            </a:r>
            <a:r>
              <a:rPr lang="de-DE" dirty="0" smtClean="0"/>
              <a:t>komplexe Objekte </a:t>
            </a:r>
            <a:r>
              <a:rPr lang="de-DE" b="0" dirty="0" smtClean="0"/>
              <a:t>können so </a:t>
            </a:r>
            <a:r>
              <a:rPr lang="de-DE" dirty="0" smtClean="0"/>
              <a:t>leichter erstellt werden</a:t>
            </a:r>
          </a:p>
          <a:p>
            <a:r>
              <a:rPr lang="de-DE" dirty="0"/>
              <a:t> </a:t>
            </a:r>
            <a:r>
              <a:rPr lang="de-DE" b="0" dirty="0" smtClean="0"/>
              <a:t>evtl. sind </a:t>
            </a:r>
            <a:r>
              <a:rPr lang="de-DE" dirty="0" smtClean="0"/>
              <a:t>Kühlungsprozesse notwendig</a:t>
            </a:r>
          </a:p>
          <a:p>
            <a:r>
              <a:rPr lang="de-DE" dirty="0"/>
              <a:t> </a:t>
            </a:r>
            <a:r>
              <a:rPr lang="de-DE" dirty="0" smtClean="0"/>
              <a:t>Verwendung </a:t>
            </a:r>
            <a:r>
              <a:rPr lang="de-DE" b="0" dirty="0" smtClean="0"/>
              <a:t>für </a:t>
            </a:r>
            <a:r>
              <a:rPr lang="de-DE" dirty="0" smtClean="0"/>
              <a:t>Plastik und Metalle</a:t>
            </a:r>
            <a:endParaRPr lang="de-DE" b="0" dirty="0" smtClean="0"/>
          </a:p>
          <a:p>
            <a:r>
              <a:rPr lang="de-DE" b="0" dirty="0"/>
              <a:t> </a:t>
            </a:r>
            <a:r>
              <a:rPr lang="de-DE" dirty="0" smtClean="0"/>
              <a:t>Produkte sind stabiler als Produkte mit SL oder DLP</a:t>
            </a:r>
          </a:p>
          <a:p>
            <a:r>
              <a:rPr lang="de-DE" dirty="0"/>
              <a:t> </a:t>
            </a:r>
            <a:r>
              <a:rPr lang="de-DE" dirty="0" err="1" smtClean="0"/>
              <a:t>Surface-Finishing</a:t>
            </a:r>
            <a:r>
              <a:rPr lang="de-DE" dirty="0" smtClean="0"/>
              <a:t> nicht </a:t>
            </a:r>
            <a:r>
              <a:rPr lang="de-DE" b="0" dirty="0" smtClean="0"/>
              <a:t>besonders </a:t>
            </a:r>
            <a:r>
              <a:rPr lang="de-DE" dirty="0" smtClean="0"/>
              <a:t>gut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625655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Extrusion / FDM / FFF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2223" r="2223"/>
          <a:stretch>
            <a:fillRect/>
          </a:stretch>
        </p:blipFill>
        <p:spPr/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680556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Extrusion / FDM / FFF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4113" y="1700808"/>
            <a:ext cx="7594600" cy="431958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dirty="0" smtClean="0"/>
              <a:t> </a:t>
            </a:r>
            <a:r>
              <a:rPr lang="de-DE" b="0" dirty="0" smtClean="0"/>
              <a:t>nutzt </a:t>
            </a:r>
            <a:r>
              <a:rPr lang="de-DE" dirty="0" smtClean="0"/>
              <a:t>thermoplastisches Material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Plastik </a:t>
            </a:r>
            <a:r>
              <a:rPr lang="de-DE" b="0" dirty="0" smtClean="0"/>
              <a:t>wird zum </a:t>
            </a:r>
            <a:r>
              <a:rPr lang="de-DE" dirty="0" smtClean="0"/>
              <a:t>Schmelzen gebracht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b="0" dirty="0" smtClean="0"/>
              <a:t>unter Verwendung eines </a:t>
            </a:r>
            <a:r>
              <a:rPr lang="de-DE" dirty="0" smtClean="0"/>
              <a:t>beheizbaren Extruders </a:t>
            </a:r>
            <a:r>
              <a:rPr lang="de-DE" b="0" dirty="0" smtClean="0"/>
              <a:t>wird</a:t>
            </a:r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dirty="0" smtClean="0"/>
              <a:t>Schicht für Schicht </a:t>
            </a:r>
            <a:r>
              <a:rPr lang="de-DE" b="0" dirty="0" smtClean="0"/>
              <a:t>(Layer-</a:t>
            </a:r>
            <a:r>
              <a:rPr lang="de-DE" b="0" dirty="0" err="1" smtClean="0"/>
              <a:t>by</a:t>
            </a:r>
            <a:r>
              <a:rPr lang="de-DE" b="0" dirty="0" smtClean="0"/>
              <a:t>-Layer) </a:t>
            </a:r>
            <a:r>
              <a:rPr lang="de-DE" dirty="0" smtClean="0"/>
              <a:t>Material aufgetragen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b="0" dirty="0" smtClean="0"/>
              <a:t>jede </a:t>
            </a:r>
            <a:r>
              <a:rPr lang="de-DE" dirty="0" smtClean="0"/>
              <a:t>Schicht härtet nach Auftragung aus</a:t>
            </a:r>
            <a:endParaRPr lang="de-DE" b="0" dirty="0" smtClean="0"/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b="0" dirty="0" smtClean="0"/>
              <a:t>meist genutzte </a:t>
            </a:r>
            <a:r>
              <a:rPr lang="de-DE" dirty="0" smtClean="0"/>
              <a:t>Materialien </a:t>
            </a:r>
            <a:r>
              <a:rPr lang="de-DE" b="0" dirty="0" smtClean="0"/>
              <a:t>sind </a:t>
            </a:r>
            <a:r>
              <a:rPr lang="de-DE" dirty="0" smtClean="0"/>
              <a:t>PLA und ABS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Supportmaterial </a:t>
            </a:r>
            <a:r>
              <a:rPr lang="de-DE" b="0" dirty="0" smtClean="0"/>
              <a:t>wird</a:t>
            </a:r>
            <a:r>
              <a:rPr lang="de-DE" dirty="0" smtClean="0"/>
              <a:t> </a:t>
            </a:r>
            <a:r>
              <a:rPr lang="de-DE" b="0" dirty="0" smtClean="0"/>
              <a:t>evtl. </a:t>
            </a:r>
            <a:r>
              <a:rPr lang="de-DE" dirty="0" smtClean="0"/>
              <a:t>benötigt</a:t>
            </a:r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dirty="0" smtClean="0"/>
              <a:t>wasserlösliches Supportmaterial </a:t>
            </a:r>
            <a:r>
              <a:rPr lang="de-DE" b="0" dirty="0" smtClean="0"/>
              <a:t>kann eingesetzt werden</a:t>
            </a:r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b="0" dirty="0" smtClean="0"/>
              <a:t>mit </a:t>
            </a:r>
            <a:r>
              <a:rPr lang="de-DE" dirty="0" smtClean="0"/>
              <a:t>Aceton </a:t>
            </a:r>
            <a:r>
              <a:rPr lang="de-DE" b="0" dirty="0" smtClean="0"/>
              <a:t>oder </a:t>
            </a:r>
            <a:r>
              <a:rPr lang="de-DE" dirty="0" smtClean="0"/>
              <a:t>THF </a:t>
            </a:r>
            <a:r>
              <a:rPr lang="de-DE" b="0" dirty="0" smtClean="0"/>
              <a:t>kann ein sauberes </a:t>
            </a:r>
            <a:r>
              <a:rPr lang="de-DE" dirty="0" err="1" smtClean="0"/>
              <a:t>Finishing</a:t>
            </a:r>
            <a:r>
              <a:rPr lang="de-DE" dirty="0" smtClean="0"/>
              <a:t> </a:t>
            </a:r>
            <a:r>
              <a:rPr lang="de-DE" b="0" dirty="0" smtClean="0"/>
              <a:t>durchgeführt werden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79679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Inkjet</a:t>
            </a:r>
            <a:r>
              <a:rPr lang="de-DE" dirty="0" smtClean="0"/>
              <a:t>: Binder </a:t>
            </a:r>
            <a:r>
              <a:rPr lang="de-DE" dirty="0" err="1" smtClean="0"/>
              <a:t>Jetting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t="635" b="635"/>
          <a:stretch>
            <a:fillRect/>
          </a:stretch>
        </p:blipFill>
        <p:spPr/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900587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Inkjet</a:t>
            </a:r>
            <a:r>
              <a:rPr lang="de-DE" dirty="0" smtClean="0"/>
              <a:t>: Binder </a:t>
            </a:r>
            <a:r>
              <a:rPr lang="de-DE" dirty="0" err="1" smtClean="0"/>
              <a:t>Jetting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 smtClean="0"/>
              <a:t> Material </a:t>
            </a:r>
            <a:r>
              <a:rPr lang="de-DE" b="0" dirty="0" smtClean="0"/>
              <a:t>das aufgetragen wird </a:t>
            </a:r>
            <a:r>
              <a:rPr lang="de-DE" dirty="0"/>
              <a:t>(</a:t>
            </a:r>
            <a:r>
              <a:rPr lang="de-DE" dirty="0" err="1"/>
              <a:t>Jetting</a:t>
            </a:r>
            <a:r>
              <a:rPr lang="de-DE" dirty="0"/>
              <a:t>)</a:t>
            </a:r>
            <a:r>
              <a:rPr lang="de-DE" b="0" dirty="0" smtClean="0"/>
              <a:t> ist ein </a:t>
            </a:r>
            <a:r>
              <a:rPr lang="de-DE" dirty="0" smtClean="0"/>
              <a:t>Klebemittel</a:t>
            </a:r>
            <a:br>
              <a:rPr lang="de-DE" dirty="0" smtClean="0"/>
            </a:br>
            <a:r>
              <a:rPr lang="de-DE" dirty="0" smtClean="0"/>
              <a:t>  (Binder)</a:t>
            </a:r>
          </a:p>
          <a:p>
            <a:pPr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smtClean="0"/>
              <a:t>Binder </a:t>
            </a:r>
            <a:r>
              <a:rPr lang="de-DE" b="0" dirty="0" smtClean="0"/>
              <a:t>wird </a:t>
            </a:r>
            <a:r>
              <a:rPr lang="de-DE" dirty="0" smtClean="0"/>
              <a:t>selektiv </a:t>
            </a:r>
            <a:r>
              <a:rPr lang="de-DE" b="0" dirty="0" smtClean="0"/>
              <a:t>auf die </a:t>
            </a:r>
            <a:r>
              <a:rPr lang="de-DE" dirty="0" smtClean="0"/>
              <a:t>Pulverlagerung (</a:t>
            </a:r>
            <a:r>
              <a:rPr lang="de-DE" dirty="0" err="1" smtClean="0"/>
              <a:t>Powder</a:t>
            </a:r>
            <a:r>
              <a:rPr lang="de-DE" dirty="0" smtClean="0"/>
              <a:t> </a:t>
            </a:r>
            <a:r>
              <a:rPr lang="de-DE" dirty="0" err="1" smtClean="0"/>
              <a:t>Bed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smtClean="0"/>
              <a:t>  </a:t>
            </a:r>
            <a:r>
              <a:rPr lang="de-DE" b="0" dirty="0" smtClean="0"/>
              <a:t>gesprüht (Layer-</a:t>
            </a:r>
            <a:r>
              <a:rPr lang="de-DE" b="0" dirty="0" err="1" smtClean="0"/>
              <a:t>by</a:t>
            </a:r>
            <a:r>
              <a:rPr lang="de-DE" b="0" dirty="0" smtClean="0"/>
              <a:t>-Layer)</a:t>
            </a:r>
          </a:p>
          <a:p>
            <a:pPr>
              <a:spcAft>
                <a:spcPts val="600"/>
              </a:spcAft>
            </a:pPr>
            <a:r>
              <a:rPr lang="de-DE" b="0" dirty="0"/>
              <a:t> </a:t>
            </a:r>
            <a:r>
              <a:rPr lang="de-DE" dirty="0" smtClean="0"/>
              <a:t>Pulver wird inkrementell über die Oberfläche gerollt</a:t>
            </a:r>
          </a:p>
          <a:p>
            <a:pPr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smtClean="0"/>
              <a:t>Vorteile wie bei SLS: </a:t>
            </a:r>
            <a:r>
              <a:rPr lang="de-DE" dirty="0" err="1" smtClean="0"/>
              <a:t>Powder</a:t>
            </a:r>
            <a:r>
              <a:rPr lang="de-DE" dirty="0" smtClean="0"/>
              <a:t> </a:t>
            </a:r>
            <a:r>
              <a:rPr lang="de-DE" dirty="0" err="1" smtClean="0"/>
              <a:t>Bed</a:t>
            </a:r>
            <a:r>
              <a:rPr lang="de-DE" dirty="0" smtClean="0"/>
              <a:t> </a:t>
            </a:r>
            <a:r>
              <a:rPr lang="de-DE" b="0" dirty="0" smtClean="0"/>
              <a:t>dient als </a:t>
            </a:r>
            <a:r>
              <a:rPr lang="de-DE" dirty="0" smtClean="0"/>
              <a:t>Support</a:t>
            </a:r>
          </a:p>
          <a:p>
            <a:pPr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smtClean="0"/>
              <a:t>Verwendung von unterschiedlichen Materialien möglich</a:t>
            </a:r>
          </a:p>
          <a:p>
            <a:pPr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smtClean="0"/>
              <a:t>Objekt </a:t>
            </a:r>
            <a:r>
              <a:rPr lang="de-DE" b="0" dirty="0" smtClean="0"/>
              <a:t>sind </a:t>
            </a:r>
            <a:r>
              <a:rPr lang="de-DE" dirty="0" smtClean="0"/>
              <a:t>nicht so stabil wie im </a:t>
            </a:r>
            <a:r>
              <a:rPr lang="de-DE" dirty="0" err="1" smtClean="0"/>
              <a:t>Sintering</a:t>
            </a:r>
            <a:r>
              <a:rPr lang="de-DE" dirty="0" smtClean="0"/>
              <a:t> Prozess</a:t>
            </a:r>
          </a:p>
          <a:p>
            <a:pPr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smtClean="0"/>
              <a:t>Post-Processing </a:t>
            </a:r>
            <a:r>
              <a:rPr lang="de-DE" b="0" dirty="0" smtClean="0"/>
              <a:t>für eine </a:t>
            </a:r>
            <a:r>
              <a:rPr lang="de-DE" dirty="0" smtClean="0"/>
              <a:t>höhere Beständigkeit notwendig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036908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Inkjet</a:t>
            </a:r>
            <a:r>
              <a:rPr lang="de-DE" dirty="0" smtClean="0"/>
              <a:t>: Material </a:t>
            </a:r>
            <a:r>
              <a:rPr lang="de-DE" dirty="0" err="1" smtClean="0"/>
              <a:t>Jetting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54" r="-2554"/>
          <a:stretch>
            <a:fillRect/>
          </a:stretch>
        </p:blipFill>
        <p:spPr/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995224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Inkjet</a:t>
            </a:r>
            <a:r>
              <a:rPr lang="de-DE" dirty="0" smtClean="0"/>
              <a:t>: Material </a:t>
            </a:r>
            <a:r>
              <a:rPr lang="de-DE" dirty="0" err="1" smtClean="0"/>
              <a:t>Jetting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de-DE" dirty="0" smtClean="0"/>
              <a:t> aktuelles Material </a:t>
            </a:r>
            <a:r>
              <a:rPr lang="de-DE" b="0" dirty="0" smtClean="0"/>
              <a:t>wird</a:t>
            </a:r>
            <a:r>
              <a:rPr lang="de-DE" dirty="0" smtClean="0"/>
              <a:t> selektiv aufgetragen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benötigt viele </a:t>
            </a:r>
            <a:r>
              <a:rPr lang="de-DE" i="1" dirty="0" smtClean="0"/>
              <a:t>Jet Heads </a:t>
            </a:r>
            <a:endParaRPr lang="de-DE" b="0" dirty="0" smtClean="0"/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dirty="0" smtClean="0"/>
              <a:t>liquide </a:t>
            </a:r>
            <a:r>
              <a:rPr lang="de-DE" dirty="0" err="1" smtClean="0"/>
              <a:t>Photopolymere</a:t>
            </a:r>
            <a:r>
              <a:rPr lang="de-DE" dirty="0" smtClean="0"/>
              <a:t> </a:t>
            </a:r>
            <a:r>
              <a:rPr lang="de-DE" b="0" dirty="0" smtClean="0"/>
              <a:t>als </a:t>
            </a:r>
            <a:r>
              <a:rPr lang="de-DE" dirty="0" smtClean="0"/>
              <a:t>Material in Verwendung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simultane Arbeitsweise </a:t>
            </a:r>
            <a:r>
              <a:rPr lang="de-DE" b="0" dirty="0" smtClean="0"/>
              <a:t>möglich</a:t>
            </a:r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dirty="0" smtClean="0"/>
              <a:t>sehr genaue Methode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genaue Objekte </a:t>
            </a:r>
            <a:r>
              <a:rPr lang="de-DE" b="0" dirty="0" smtClean="0"/>
              <a:t>mit einem </a:t>
            </a:r>
            <a:r>
              <a:rPr lang="de-DE" dirty="0" smtClean="0"/>
              <a:t>glatten </a:t>
            </a:r>
            <a:r>
              <a:rPr lang="de-DE" dirty="0" err="1" smtClean="0"/>
              <a:t>Finishing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0419015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Electron</a:t>
            </a:r>
            <a:r>
              <a:rPr lang="de-DE" dirty="0" smtClean="0"/>
              <a:t> Beam </a:t>
            </a:r>
            <a:r>
              <a:rPr lang="de-DE" dirty="0" err="1" smtClean="0"/>
              <a:t>Melting</a:t>
            </a:r>
            <a:r>
              <a:rPr lang="de-DE" dirty="0" smtClean="0"/>
              <a:t> (EBM)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71865" r="-171865"/>
          <a:stretch>
            <a:fillRect/>
          </a:stretch>
        </p:blipFill>
        <p:spPr/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428510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Was ist 3D-Printing?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1</a:t>
            </a:r>
            <a:endParaRPr lang="de-DE" dirty="0"/>
          </a:p>
        </p:txBody>
      </p:sp>
      <p:pic>
        <p:nvPicPr>
          <p:cNvPr id="4" name="Bild 3" descr="Bildschirmfoto 2014-09-04 um 09.57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84784"/>
            <a:ext cx="3406582" cy="178313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822310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Electron</a:t>
            </a:r>
            <a:r>
              <a:rPr lang="de-DE" dirty="0" smtClean="0"/>
              <a:t> Beam </a:t>
            </a:r>
            <a:r>
              <a:rPr lang="de-DE" dirty="0" err="1" smtClean="0"/>
              <a:t>Melting</a:t>
            </a:r>
            <a:r>
              <a:rPr lang="de-DE" dirty="0" smtClean="0"/>
              <a:t> (EBM)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de-DE" dirty="0" smtClean="0"/>
              <a:t> entwickelt </a:t>
            </a:r>
            <a:r>
              <a:rPr lang="de-DE" b="0" dirty="0" smtClean="0"/>
              <a:t>vom schwedischen Unternehmen </a:t>
            </a:r>
            <a:r>
              <a:rPr lang="de-DE" dirty="0" err="1" smtClean="0"/>
              <a:t>Arcam</a:t>
            </a: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Metall-</a:t>
            </a:r>
            <a:r>
              <a:rPr lang="de-DE" dirty="0" err="1" smtClean="0"/>
              <a:t>Printing</a:t>
            </a:r>
            <a:r>
              <a:rPr lang="de-DE" dirty="0" smtClean="0"/>
              <a:t> Prozess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ähnlich </a:t>
            </a:r>
            <a:r>
              <a:rPr lang="de-DE" b="0" dirty="0" smtClean="0"/>
              <a:t>dem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Metal</a:t>
            </a:r>
            <a:r>
              <a:rPr lang="de-DE" dirty="0" smtClean="0"/>
              <a:t> Laser </a:t>
            </a:r>
            <a:r>
              <a:rPr lang="de-DE" dirty="0" err="1" smtClean="0"/>
              <a:t>Sintering</a:t>
            </a:r>
            <a:r>
              <a:rPr lang="de-DE" dirty="0" smtClean="0"/>
              <a:t> (DMLSS)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b="0" dirty="0" smtClean="0"/>
              <a:t>Unterschied ist die </a:t>
            </a:r>
            <a:r>
              <a:rPr lang="de-DE" dirty="0" err="1" smtClean="0"/>
              <a:t>Heat</a:t>
            </a:r>
            <a:r>
              <a:rPr lang="de-DE" dirty="0" smtClean="0"/>
              <a:t> Source (</a:t>
            </a:r>
            <a:r>
              <a:rPr lang="de-DE" dirty="0" err="1" smtClean="0"/>
              <a:t>electron</a:t>
            </a:r>
            <a:r>
              <a:rPr lang="de-DE" dirty="0" smtClean="0"/>
              <a:t> beam) </a:t>
            </a:r>
            <a:r>
              <a:rPr lang="de-DE" b="0" dirty="0" smtClean="0"/>
              <a:t>anstatt eines</a:t>
            </a:r>
            <a:br>
              <a:rPr lang="de-DE" b="0" dirty="0" smtClean="0"/>
            </a:br>
            <a:r>
              <a:rPr lang="de-DE" b="0" dirty="0" smtClean="0"/>
              <a:t>  Lasers</a:t>
            </a:r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b="0" dirty="0" smtClean="0"/>
              <a:t>Prozess läuft nur </a:t>
            </a:r>
            <a:r>
              <a:rPr lang="de-DE" dirty="0" smtClean="0"/>
              <a:t>im Vakuum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Anwendungsgebiete: </a:t>
            </a:r>
            <a:r>
              <a:rPr lang="de-DE" b="0" dirty="0" smtClean="0"/>
              <a:t>Medizin, Automobilindustrie, Luft und</a:t>
            </a:r>
            <a:br>
              <a:rPr lang="de-DE" b="0" dirty="0" smtClean="0"/>
            </a:br>
            <a:r>
              <a:rPr lang="de-DE" b="0" dirty="0" smtClean="0"/>
              <a:t>  Raumfahrtindustrie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7904914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Prozess des 3D-Printings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4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526215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 des 3D-Printings</a:t>
            </a:r>
            <a:endParaRPr lang="de-DE" dirty="0"/>
          </a:p>
        </p:txBody>
      </p:sp>
      <p:pic>
        <p:nvPicPr>
          <p:cNvPr id="4" name="Inhaltsplatzhalter 3" descr="prozesskett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877" r="-1408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57125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Materialien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5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283999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de-DE" dirty="0" smtClean="0"/>
              <a:t> Plastik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Metalle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Keramik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Bio-Materialien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Nahrungsmittel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Sonstige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2498340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Materialien: Plastik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4113" y="1844824"/>
            <a:ext cx="7594600" cy="4319587"/>
          </a:xfrm>
        </p:spPr>
        <p:txBody>
          <a:bodyPr/>
          <a:lstStyle/>
          <a:p>
            <a:r>
              <a:rPr lang="de-DE" dirty="0" smtClean="0"/>
              <a:t> Polyamide </a:t>
            </a:r>
            <a:r>
              <a:rPr lang="de-DE" b="0" dirty="0" smtClean="0"/>
              <a:t>(Nylon) </a:t>
            </a:r>
            <a:r>
              <a:rPr lang="de-DE" dirty="0" smtClean="0"/>
              <a:t>als Pulver </a:t>
            </a:r>
            <a:r>
              <a:rPr lang="de-DE" b="0" dirty="0" smtClean="0"/>
              <a:t>im </a:t>
            </a:r>
            <a:r>
              <a:rPr lang="de-DE" dirty="0" err="1" smtClean="0"/>
              <a:t>Sintering</a:t>
            </a:r>
            <a:r>
              <a:rPr lang="de-DE" dirty="0" smtClean="0"/>
              <a:t> Prozess</a:t>
            </a:r>
          </a:p>
          <a:p>
            <a:r>
              <a:rPr lang="de-DE" dirty="0"/>
              <a:t> </a:t>
            </a:r>
            <a:r>
              <a:rPr lang="de-DE" dirty="0" smtClean="0"/>
              <a:t>Polyamide </a:t>
            </a:r>
            <a:r>
              <a:rPr lang="de-DE" b="0" dirty="0" smtClean="0"/>
              <a:t>(Nylon) </a:t>
            </a:r>
            <a:r>
              <a:rPr lang="de-DE" dirty="0" smtClean="0"/>
              <a:t>als Filament </a:t>
            </a:r>
            <a:r>
              <a:rPr lang="de-DE" b="0" dirty="0" smtClean="0"/>
              <a:t>im </a:t>
            </a:r>
            <a:r>
              <a:rPr lang="de-DE" dirty="0" smtClean="0"/>
              <a:t>FDM Prozess</a:t>
            </a:r>
          </a:p>
          <a:p>
            <a:r>
              <a:rPr lang="de-DE" dirty="0"/>
              <a:t> </a:t>
            </a:r>
            <a:r>
              <a:rPr lang="de-DE" dirty="0" smtClean="0"/>
              <a:t>stark und flexibel</a:t>
            </a:r>
          </a:p>
          <a:p>
            <a:r>
              <a:rPr lang="de-DE" dirty="0"/>
              <a:t> </a:t>
            </a:r>
            <a:r>
              <a:rPr lang="de-DE" b="0" dirty="0" smtClean="0"/>
              <a:t>normalerweise </a:t>
            </a:r>
            <a:r>
              <a:rPr lang="de-DE" dirty="0" smtClean="0"/>
              <a:t>weiß </a:t>
            </a:r>
            <a:r>
              <a:rPr lang="de-DE" b="0" dirty="0" smtClean="0"/>
              <a:t>aber auch </a:t>
            </a:r>
            <a:r>
              <a:rPr lang="de-DE" dirty="0" smtClean="0"/>
              <a:t>in Farben erhältlich</a:t>
            </a:r>
          </a:p>
          <a:p>
            <a:r>
              <a:rPr lang="de-DE" dirty="0"/>
              <a:t> </a:t>
            </a:r>
            <a:r>
              <a:rPr lang="de-DE" dirty="0" smtClean="0"/>
              <a:t>ABS </a:t>
            </a:r>
            <a:r>
              <a:rPr lang="de-DE" b="0" dirty="0" smtClean="0"/>
              <a:t>Verwendung für </a:t>
            </a:r>
            <a:r>
              <a:rPr lang="de-DE" dirty="0" smtClean="0"/>
              <a:t>Einsteiger Level FDM 3D-Drucker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meist in Filament Form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starkes Plastik und meist in mehreren Farben erhältlich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sehr beliebt</a:t>
            </a:r>
          </a:p>
          <a:p>
            <a:r>
              <a:rPr lang="de-DE" dirty="0"/>
              <a:t> </a:t>
            </a:r>
            <a:r>
              <a:rPr lang="de-DE" dirty="0" smtClean="0"/>
              <a:t>PLA </a:t>
            </a:r>
            <a:r>
              <a:rPr lang="de-DE" b="0" dirty="0" smtClean="0"/>
              <a:t>als </a:t>
            </a:r>
            <a:r>
              <a:rPr lang="de-DE" dirty="0" smtClean="0"/>
              <a:t>biologisch abbaubares Plastikmaterial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Verwendung als Harz in DLP/SL Prozessen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als Filament für FDM Prozesse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nicht so flexibel wie ABS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1056030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Materialien: Metalle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de-DE" dirty="0" smtClean="0"/>
              <a:t> </a:t>
            </a:r>
            <a:r>
              <a:rPr lang="de-DE" b="0" dirty="0" smtClean="0"/>
              <a:t>meist </a:t>
            </a:r>
            <a:r>
              <a:rPr lang="de-DE" dirty="0" smtClean="0"/>
              <a:t>Aluminium </a:t>
            </a:r>
            <a:r>
              <a:rPr lang="de-DE" b="0" dirty="0" smtClean="0"/>
              <a:t>und </a:t>
            </a:r>
            <a:r>
              <a:rPr lang="de-DE" dirty="0" err="1" smtClean="0"/>
              <a:t>Cobalt</a:t>
            </a:r>
            <a:r>
              <a:rPr lang="de-DE" dirty="0" smtClean="0"/>
              <a:t> Derivate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err="1" smtClean="0"/>
              <a:t>Stainless</a:t>
            </a:r>
            <a:r>
              <a:rPr lang="de-DE" dirty="0" smtClean="0"/>
              <a:t> Steel </a:t>
            </a:r>
            <a:r>
              <a:rPr lang="de-DE" b="0" dirty="0" smtClean="0"/>
              <a:t>in Pulverform für </a:t>
            </a:r>
            <a:r>
              <a:rPr lang="de-DE" dirty="0" err="1" smtClean="0"/>
              <a:t>Sintering</a:t>
            </a:r>
            <a:r>
              <a:rPr lang="de-DE" dirty="0" smtClean="0"/>
              <a:t>/</a:t>
            </a:r>
            <a:r>
              <a:rPr lang="de-DE" dirty="0" err="1" smtClean="0"/>
              <a:t>Melting</a:t>
            </a:r>
            <a:r>
              <a:rPr lang="de-DE" dirty="0" smtClean="0"/>
              <a:t>/EBM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b="0" dirty="0" smtClean="0"/>
              <a:t>in den letzten Jahren durch Zusatz von </a:t>
            </a:r>
            <a:r>
              <a:rPr lang="de-DE" dirty="0" smtClean="0"/>
              <a:t>Gold und Silber</a:t>
            </a:r>
            <a:br>
              <a:rPr lang="de-DE" dirty="0" smtClean="0"/>
            </a:br>
            <a:r>
              <a:rPr lang="de-DE" dirty="0" smtClean="0"/>
              <a:t>  erweitert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beliebt im Schmuck-Sektor </a:t>
            </a:r>
            <a:r>
              <a:rPr lang="de-DE" b="0" dirty="0" smtClean="0"/>
              <a:t>aber auch für andere</a:t>
            </a:r>
            <a:br>
              <a:rPr lang="de-DE" b="0" dirty="0" smtClean="0"/>
            </a:br>
            <a:r>
              <a:rPr lang="de-DE" b="0" dirty="0" smtClean="0"/>
              <a:t>  Anwendungsgebiete geeignet</a:t>
            </a: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starkes Material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err="1" smtClean="0"/>
              <a:t>Titanium</a:t>
            </a:r>
            <a:r>
              <a:rPr lang="de-DE" dirty="0" smtClean="0"/>
              <a:t> </a:t>
            </a:r>
            <a:r>
              <a:rPr lang="de-DE" b="0" dirty="0" smtClean="0"/>
              <a:t>wird manchmal für anspruchsvolle Zwecke eingesetzt</a:t>
            </a:r>
          </a:p>
          <a:p>
            <a:pPr>
              <a:spcAft>
                <a:spcPts val="1200"/>
              </a:spcAft>
            </a:pPr>
            <a:r>
              <a:rPr lang="de-DE" b="0" dirty="0"/>
              <a:t> </a:t>
            </a:r>
            <a:r>
              <a:rPr lang="de-DE" b="0" dirty="0" err="1" smtClean="0"/>
              <a:t>Titanium</a:t>
            </a:r>
            <a:r>
              <a:rPr lang="de-DE" b="0" dirty="0" smtClean="0"/>
              <a:t> in Pulverform kann für </a:t>
            </a:r>
            <a:r>
              <a:rPr lang="de-DE" dirty="0" err="1" smtClean="0"/>
              <a:t>Sintering</a:t>
            </a:r>
            <a:r>
              <a:rPr lang="de-DE" dirty="0" smtClean="0"/>
              <a:t>/</a:t>
            </a:r>
            <a:r>
              <a:rPr lang="de-DE" dirty="0" err="1" smtClean="0"/>
              <a:t>Melting</a:t>
            </a:r>
            <a:r>
              <a:rPr lang="de-DE" dirty="0" smtClean="0"/>
              <a:t>/EBM</a:t>
            </a:r>
            <a:br>
              <a:rPr lang="de-DE" dirty="0" smtClean="0"/>
            </a:br>
            <a:r>
              <a:rPr lang="de-DE" dirty="0" smtClean="0"/>
              <a:t>   </a:t>
            </a:r>
            <a:r>
              <a:rPr lang="de-DE" b="0" dirty="0" smtClean="0"/>
              <a:t>eingesetzt werden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2670751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Materialien: Keramik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de-DE" dirty="0" smtClean="0"/>
              <a:t> relativ neue Gruppe von Materialien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Post </a:t>
            </a:r>
            <a:r>
              <a:rPr lang="de-DE" dirty="0" err="1" smtClean="0"/>
              <a:t>Printing</a:t>
            </a:r>
            <a:endParaRPr lang="de-DE" dirty="0" smtClean="0"/>
          </a:p>
          <a:p>
            <a:pPr lvl="1"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keramische Produkte müssen den Prozess des Brands und</a:t>
            </a:r>
            <a:br>
              <a:rPr lang="de-DE" dirty="0" smtClean="0"/>
            </a:br>
            <a:r>
              <a:rPr lang="de-DE" dirty="0" smtClean="0"/>
              <a:t>   der </a:t>
            </a:r>
            <a:r>
              <a:rPr lang="de-DE" dirty="0" err="1" smtClean="0"/>
              <a:t>Glasierung</a:t>
            </a:r>
            <a:r>
              <a:rPr lang="de-DE" dirty="0" smtClean="0"/>
              <a:t> durchlaufen – wie beim herkömmlichen</a:t>
            </a:r>
            <a:br>
              <a:rPr lang="de-DE" dirty="0" smtClean="0"/>
            </a:br>
            <a:r>
              <a:rPr lang="de-DE" dirty="0" smtClean="0"/>
              <a:t>   Prozess</a:t>
            </a:r>
          </a:p>
          <a:p>
            <a:pPr>
              <a:spcAft>
                <a:spcPts val="1200"/>
              </a:spcAft>
            </a:pPr>
            <a:r>
              <a:rPr lang="de-DE" dirty="0"/>
              <a:t> </a:t>
            </a:r>
            <a:r>
              <a:rPr lang="de-DE" dirty="0" smtClean="0"/>
              <a:t>Einsatzmöglichkeiten im </a:t>
            </a:r>
            <a:r>
              <a:rPr lang="de-DE" dirty="0"/>
              <a:t>m</a:t>
            </a:r>
            <a:r>
              <a:rPr lang="de-DE" dirty="0" smtClean="0"/>
              <a:t>edizinischen Bereich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42812912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Materialien: Bio-Materialien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DE" dirty="0" smtClean="0"/>
              <a:t> hohes Potential für medizinische Anwendungen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b="0" dirty="0" smtClean="0"/>
              <a:t>Einsatz von sogenanntem </a:t>
            </a:r>
            <a:r>
              <a:rPr lang="de-DE" dirty="0" smtClean="0"/>
              <a:t>Living </a:t>
            </a:r>
            <a:r>
              <a:rPr lang="de-DE" dirty="0" err="1" smtClean="0"/>
              <a:t>Tissue</a:t>
            </a:r>
            <a:r>
              <a:rPr lang="de-DE" dirty="0" smtClean="0"/>
              <a:t> </a:t>
            </a:r>
            <a:r>
              <a:rPr lang="de-DE" b="0" dirty="0" smtClean="0"/>
              <a:t>im Bereich des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</a:t>
            </a:r>
            <a:r>
              <a:rPr lang="de-DE" dirty="0" err="1" smtClean="0"/>
              <a:t>Tissue</a:t>
            </a:r>
            <a:r>
              <a:rPr lang="de-DE" dirty="0" smtClean="0"/>
              <a:t> Engineering </a:t>
            </a:r>
            <a:r>
              <a:rPr lang="de-DE" b="0" dirty="0" smtClean="0"/>
              <a:t>und der </a:t>
            </a:r>
            <a:r>
              <a:rPr lang="de-DE" dirty="0" smtClean="0"/>
              <a:t>Regenerativen Medizin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b="0" dirty="0" smtClean="0"/>
              <a:t>Druck von </a:t>
            </a:r>
            <a:r>
              <a:rPr lang="de-DE" dirty="0" smtClean="0"/>
              <a:t>menschlichen Organen </a:t>
            </a:r>
            <a:r>
              <a:rPr lang="de-DE" b="0" dirty="0" smtClean="0"/>
              <a:t>zur </a:t>
            </a:r>
            <a:r>
              <a:rPr lang="de-DE" dirty="0" smtClean="0"/>
              <a:t>Transplantation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dirty="0" smtClean="0"/>
              <a:t>Ersatz von Körperteilen (Prothetik)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b="0" dirty="0" smtClean="0"/>
              <a:t>Nahrungsmittelherstellung wie </a:t>
            </a:r>
            <a:r>
              <a:rPr lang="de-DE" b="0" dirty="0" err="1" smtClean="0"/>
              <a:t>zB</a:t>
            </a:r>
            <a:r>
              <a:rPr lang="de-DE" b="0" dirty="0" smtClean="0"/>
              <a:t> </a:t>
            </a:r>
            <a:r>
              <a:rPr lang="de-DE" dirty="0" smtClean="0"/>
              <a:t>künstliches Fleisch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3184675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Materialien: Nahrungsmittel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de-DE" dirty="0" smtClean="0"/>
              <a:t> Schokolade </a:t>
            </a:r>
            <a:r>
              <a:rPr lang="de-DE" b="0" dirty="0" smtClean="0"/>
              <a:t>als Hauptanwendungsfall</a:t>
            </a:r>
          </a:p>
          <a:p>
            <a:pPr>
              <a:spcAft>
                <a:spcPts val="2400"/>
              </a:spcAft>
            </a:pPr>
            <a:r>
              <a:rPr lang="de-DE" b="0" dirty="0"/>
              <a:t> </a:t>
            </a:r>
            <a:r>
              <a:rPr lang="de-DE" b="0" dirty="0" smtClean="0"/>
              <a:t>Druck von </a:t>
            </a:r>
            <a:r>
              <a:rPr lang="de-DE" dirty="0" smtClean="0"/>
              <a:t>Pasta und Teigwaren </a:t>
            </a:r>
            <a:r>
              <a:rPr lang="de-DE" b="0" dirty="0" smtClean="0"/>
              <a:t>(</a:t>
            </a:r>
            <a:r>
              <a:rPr lang="de-DE" b="0" dirty="0" err="1" smtClean="0"/>
              <a:t>zB</a:t>
            </a:r>
            <a:r>
              <a:rPr lang="de-DE" b="0" dirty="0" smtClean="0"/>
              <a:t> </a:t>
            </a:r>
            <a:r>
              <a:rPr lang="de-DE" b="0" dirty="0" err="1" smtClean="0"/>
              <a:t>Barilla</a:t>
            </a:r>
            <a:r>
              <a:rPr lang="de-DE" b="0" dirty="0" smtClean="0"/>
              <a:t>)</a:t>
            </a:r>
            <a:endParaRPr lang="de-DE" dirty="0" smtClean="0"/>
          </a:p>
          <a:p>
            <a:pPr>
              <a:spcAft>
                <a:spcPts val="2400"/>
              </a:spcAft>
            </a:pPr>
            <a:r>
              <a:rPr lang="de-DE" dirty="0"/>
              <a:t> </a:t>
            </a:r>
            <a:r>
              <a:rPr lang="de-DE" dirty="0" smtClean="0"/>
              <a:t>Ansätze im Bereich </a:t>
            </a:r>
            <a:r>
              <a:rPr lang="de-DE" dirty="0" err="1" smtClean="0"/>
              <a:t>Süßspeißen</a:t>
            </a:r>
            <a:r>
              <a:rPr lang="de-DE" dirty="0" smtClean="0"/>
              <a:t> </a:t>
            </a:r>
            <a:r>
              <a:rPr lang="de-DE" b="0" dirty="0" smtClean="0"/>
              <a:t>(Zucker)</a:t>
            </a:r>
          </a:p>
          <a:p>
            <a:pPr>
              <a:spcAft>
                <a:spcPts val="2400"/>
              </a:spcAft>
            </a:pPr>
            <a:r>
              <a:rPr lang="de-DE" b="0" dirty="0"/>
              <a:t> </a:t>
            </a:r>
            <a:r>
              <a:rPr lang="de-DE" b="0" dirty="0" smtClean="0"/>
              <a:t>personalisierte </a:t>
            </a:r>
            <a:r>
              <a:rPr lang="de-DE" dirty="0" smtClean="0"/>
              <a:t>Nahrungsmittel für ausgewogene Ernährung</a:t>
            </a:r>
          </a:p>
          <a:p>
            <a:pPr>
              <a:spcAft>
                <a:spcPts val="2400"/>
              </a:spcAft>
              <a:buNone/>
            </a:pP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6728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Aufgabe 1: </a:t>
            </a:r>
            <a:r>
              <a:rPr lang="de-DE" sz="3600" b="0" dirty="0" smtClean="0"/>
              <a:t>Brainstorming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Was stellst du dir unter 3D-Druck vor?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Hast du schon einen 3D-Drucker gesehen?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Wie könnte ein 3D-Drucker funktionieren?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Was sind die wichtigsten Komponenten eines 3D-Druckers?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Was könnte der Unterschied zwischen einem 3D-Drucker und einem Tinten- oder Laserstrahldrucker sein?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Wie könnte die Prozesskette von der Idee bis zum fertigen Objekt aussehen?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Was kann man überhaupt alles drucken?</a:t>
            </a:r>
          </a:p>
        </p:txBody>
      </p:sp>
      <p:pic>
        <p:nvPicPr>
          <p:cNvPr id="4" name="Bild 3" descr="Bildschirmfoto 2014-09-04 um 09.57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014" y="2221931"/>
            <a:ext cx="2168474" cy="113506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577848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Materialien: Sonstige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Stratasys: Digitale Materialien </a:t>
            </a:r>
            <a:r>
              <a:rPr lang="de-DE" b="0" dirty="0" smtClean="0"/>
              <a:t>für die</a:t>
            </a:r>
            <a:br>
              <a:rPr lang="de-DE" b="0" dirty="0" smtClean="0"/>
            </a:br>
            <a:r>
              <a:rPr lang="de-DE" b="0" dirty="0" smtClean="0"/>
              <a:t>  </a:t>
            </a:r>
            <a:r>
              <a:rPr lang="de-DE" dirty="0" err="1" smtClean="0"/>
              <a:t>Objet</a:t>
            </a:r>
            <a:r>
              <a:rPr lang="de-DE" dirty="0" smtClean="0"/>
              <a:t> </a:t>
            </a:r>
            <a:r>
              <a:rPr lang="de-DE" dirty="0" err="1" smtClean="0"/>
              <a:t>Connex</a:t>
            </a:r>
            <a:r>
              <a:rPr lang="de-DE" dirty="0" smtClean="0"/>
              <a:t> 3D </a:t>
            </a:r>
            <a:r>
              <a:rPr lang="de-DE" dirty="0" err="1" smtClean="0"/>
              <a:t>Printing</a:t>
            </a:r>
            <a:r>
              <a:rPr lang="de-DE" dirty="0" smtClean="0"/>
              <a:t> Plattform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Kombination von Materialien während des Druckprozesses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Formung neuer Materialien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bis zu 140 unterschiedliche Digitale Materialien </a:t>
            </a:r>
            <a:r>
              <a:rPr lang="de-DE" b="0" dirty="0" smtClean="0"/>
              <a:t>können</a:t>
            </a:r>
            <a:br>
              <a:rPr lang="de-DE" b="0" dirty="0" smtClean="0"/>
            </a:br>
            <a:r>
              <a:rPr lang="de-DE" b="0" dirty="0" smtClean="0"/>
              <a:t>  durch Kombination primärer Materialien erstellt werden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 </a:t>
            </a:r>
            <a:r>
              <a:rPr lang="de-DE" b="0" dirty="0" smtClean="0"/>
              <a:t>empfohlenes Anwendungsvideo </a:t>
            </a:r>
            <a:r>
              <a:rPr lang="de-DE" b="0" dirty="0" smtClean="0">
                <a:hlinkClick r:id="rId2"/>
              </a:rPr>
              <a:t>hier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995088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Globale Auswirkungen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6</a:t>
            </a:r>
            <a:endParaRPr lang="de-DE" dirty="0"/>
          </a:p>
        </p:txBody>
      </p:sp>
      <p:pic>
        <p:nvPicPr>
          <p:cNvPr id="4" name="Bild 3" descr="Bildschirmfoto 2014-09-04 um 13.49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359022"/>
            <a:ext cx="4881845" cy="264604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112104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Globale Auswirkungen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/>
              <a:t>B</a:t>
            </a:r>
            <a:r>
              <a:rPr lang="de-DE" dirty="0" smtClean="0"/>
              <a:t>erücksichtigung neuer Schlüsselfaktoren</a:t>
            </a:r>
          </a:p>
          <a:p>
            <a:r>
              <a:rPr lang="de-DE" dirty="0"/>
              <a:t> </a:t>
            </a:r>
            <a:r>
              <a:rPr lang="de-DE" dirty="0" smtClean="0"/>
              <a:t>kürzere Produktionskette </a:t>
            </a:r>
            <a:r>
              <a:rPr lang="de-DE" b="0" dirty="0" smtClean="0"/>
              <a:t>(die Produktion wird zum Benutzer</a:t>
            </a:r>
            <a:br>
              <a:rPr lang="de-DE" b="0" dirty="0" smtClean="0"/>
            </a:br>
            <a:r>
              <a:rPr lang="de-DE" b="0" dirty="0" smtClean="0"/>
              <a:t>  Konsumenten verlagert)</a:t>
            </a:r>
          </a:p>
          <a:p>
            <a:r>
              <a:rPr lang="de-DE" b="0" dirty="0"/>
              <a:t> </a:t>
            </a:r>
            <a:r>
              <a:rPr lang="de-DE" dirty="0" err="1" smtClean="0"/>
              <a:t>Supply</a:t>
            </a:r>
            <a:r>
              <a:rPr lang="de-DE" dirty="0" smtClean="0"/>
              <a:t> Chain Restriktionen </a:t>
            </a:r>
            <a:r>
              <a:rPr lang="de-DE" b="0" dirty="0" smtClean="0"/>
              <a:t>werden reduziert</a:t>
            </a:r>
          </a:p>
          <a:p>
            <a:r>
              <a:rPr lang="de-DE" b="0" dirty="0"/>
              <a:t> </a:t>
            </a:r>
            <a:r>
              <a:rPr lang="de-DE" dirty="0" smtClean="0"/>
              <a:t>personalisierte Produkte in geringen Mengen</a:t>
            </a:r>
          </a:p>
          <a:p>
            <a:r>
              <a:rPr lang="de-DE" dirty="0"/>
              <a:t> </a:t>
            </a:r>
            <a:r>
              <a:rPr lang="de-DE" dirty="0" smtClean="0"/>
              <a:t>Reduktion im Bereich Lieferung und Logistik</a:t>
            </a:r>
          </a:p>
          <a:p>
            <a:r>
              <a:rPr lang="de-DE" dirty="0" smtClean="0"/>
              <a:t> Lokalisierung der Produktionsstätten</a:t>
            </a:r>
          </a:p>
          <a:p>
            <a:r>
              <a:rPr lang="de-DE" dirty="0"/>
              <a:t> </a:t>
            </a:r>
            <a:r>
              <a:rPr lang="de-DE" dirty="0" smtClean="0"/>
              <a:t>Wirtschaftlich globale Auswirkungen</a:t>
            </a:r>
          </a:p>
          <a:p>
            <a:r>
              <a:rPr lang="de-DE" dirty="0"/>
              <a:t> </a:t>
            </a:r>
            <a:r>
              <a:rPr lang="de-DE" dirty="0" smtClean="0"/>
              <a:t>On-</a:t>
            </a:r>
            <a:r>
              <a:rPr lang="de-DE" dirty="0"/>
              <a:t>D</a:t>
            </a:r>
            <a:r>
              <a:rPr lang="de-DE" dirty="0" smtClean="0"/>
              <a:t>emand Produktion</a:t>
            </a:r>
          </a:p>
          <a:p>
            <a:r>
              <a:rPr lang="de-DE" dirty="0"/>
              <a:t> </a:t>
            </a:r>
            <a:r>
              <a:rPr lang="de-DE" dirty="0" smtClean="0"/>
              <a:t>Auswirkungen auf Import und Export Bilanzen</a:t>
            </a:r>
          </a:p>
          <a:p>
            <a:r>
              <a:rPr lang="de-DE" dirty="0"/>
              <a:t> </a:t>
            </a:r>
            <a:r>
              <a:rPr lang="de-DE" dirty="0" smtClean="0"/>
              <a:t>Gefahr der Piraterie </a:t>
            </a:r>
            <a:r>
              <a:rPr lang="de-DE" b="0" dirty="0" smtClean="0"/>
              <a:t>und </a:t>
            </a:r>
            <a:r>
              <a:rPr lang="de-DE" dirty="0" smtClean="0"/>
              <a:t>Copyright</a:t>
            </a:r>
          </a:p>
          <a:p>
            <a:r>
              <a:rPr lang="de-DE" dirty="0"/>
              <a:t> </a:t>
            </a:r>
            <a:r>
              <a:rPr lang="de-DE" dirty="0" smtClean="0"/>
              <a:t>Wiederverwendbarkeit und Nachhaltigkeit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658830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Vorteile und Wertigkeit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7</a:t>
            </a:r>
            <a:endParaRPr lang="de-DE" dirty="0"/>
          </a:p>
        </p:txBody>
      </p:sp>
      <p:pic>
        <p:nvPicPr>
          <p:cNvPr id="4" name="Bild 3" descr="Bildschirmfoto 2014-09-04 um 13.49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340768"/>
            <a:ext cx="4860032" cy="271729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112840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 und Wertigkeit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DE" dirty="0" smtClean="0"/>
              <a:t> </a:t>
            </a:r>
            <a:r>
              <a:rPr lang="de-DE" b="0" dirty="0" smtClean="0"/>
              <a:t>die </a:t>
            </a:r>
            <a:r>
              <a:rPr lang="de-DE" dirty="0" smtClean="0"/>
              <a:t>Anpassung an kundenspezifische Anforderungen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dirty="0" smtClean="0"/>
              <a:t>personalisierte Produktion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dirty="0" smtClean="0"/>
              <a:t>Verringerung der Komplexität </a:t>
            </a:r>
            <a:r>
              <a:rPr lang="de-DE" b="0" dirty="0" smtClean="0"/>
              <a:t>und der damit Verbundenen</a:t>
            </a:r>
            <a:br>
              <a:rPr lang="de-DE" b="0" dirty="0" smtClean="0"/>
            </a:br>
            <a:r>
              <a:rPr lang="de-DE" b="0" dirty="0" smtClean="0"/>
              <a:t>  Produktionskosten</a:t>
            </a:r>
          </a:p>
          <a:p>
            <a:pPr>
              <a:spcAft>
                <a:spcPts val="1800"/>
              </a:spcAft>
            </a:pPr>
            <a:r>
              <a:rPr lang="de-DE" b="0" dirty="0"/>
              <a:t> </a:t>
            </a:r>
            <a:r>
              <a:rPr lang="de-DE" b="0" dirty="0" smtClean="0"/>
              <a:t>Deckung </a:t>
            </a:r>
            <a:r>
              <a:rPr lang="de-DE" dirty="0" smtClean="0"/>
              <a:t>spezifischer Anforderungen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dirty="0" smtClean="0"/>
              <a:t>Umweltfreundlichkeit</a:t>
            </a:r>
          </a:p>
          <a:p>
            <a:pPr>
              <a:spcAft>
                <a:spcPts val="1800"/>
              </a:spcAft>
            </a:pPr>
            <a:r>
              <a:rPr lang="de-DE" dirty="0"/>
              <a:t> </a:t>
            </a:r>
            <a:r>
              <a:rPr lang="de-DE" b="0" dirty="0" smtClean="0"/>
              <a:t>Förderung eines </a:t>
            </a:r>
            <a:r>
              <a:rPr lang="de-DE" dirty="0"/>
              <a:t>l</a:t>
            </a:r>
            <a:r>
              <a:rPr lang="de-DE" dirty="0" smtClean="0"/>
              <a:t>okalen Fertigungsmodells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73499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Anwendungsmöglichkeiten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8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20146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Anwendungsmöglichkeiten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 smtClean="0"/>
              <a:t> Medizinische Anwendung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Luft und Raumfahrt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 smtClean="0"/>
              <a:t> Kunst und Design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Architektur</a:t>
            </a: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de-DE" dirty="0"/>
              <a:t> </a:t>
            </a:r>
            <a:r>
              <a:rPr lang="de-DE" dirty="0" smtClean="0"/>
              <a:t>Nahrungsmittel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735344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Medizinische Anwendung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  <p:pic>
        <p:nvPicPr>
          <p:cNvPr id="4" name="Bild 3" descr="3d-_printer_ja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88840"/>
            <a:ext cx="2448272" cy="1787193"/>
          </a:xfrm>
          <a:prstGeom prst="rect">
            <a:avLst/>
          </a:prstGeom>
        </p:spPr>
      </p:pic>
      <p:pic>
        <p:nvPicPr>
          <p:cNvPr id="5" name="Bild 4" descr="size0-army.mil-106510-2011-04-26-08044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365104"/>
            <a:ext cx="2448272" cy="1625806"/>
          </a:xfrm>
          <a:prstGeom prst="rect">
            <a:avLst/>
          </a:prstGeom>
        </p:spPr>
      </p:pic>
      <p:pic>
        <p:nvPicPr>
          <p:cNvPr id="6" name="Bild 5" descr="tumblr_ms39pqBMRk1r28miio1_128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971577"/>
            <a:ext cx="2260802" cy="403244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259632" y="5949280"/>
            <a:ext cx="24190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hlinkClick r:id="rId6"/>
              </a:rPr>
              <a:t>http://www.wakehealth.edu/WFIRM</a:t>
            </a:r>
            <a:r>
              <a:rPr lang="de-DE" sz="1100" dirty="0" smtClean="0">
                <a:hlinkClick r:id="rId6"/>
              </a:rPr>
              <a:t>/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/>
              <a:t>(2014-09-26)</a:t>
            </a:r>
            <a:endParaRPr lang="de-DE" sz="1100" dirty="0" smtClean="0"/>
          </a:p>
          <a:p>
            <a:endParaRPr lang="de-DE" sz="1100" dirty="0"/>
          </a:p>
        </p:txBody>
      </p:sp>
      <p:sp>
        <p:nvSpPr>
          <p:cNvPr id="8" name="Textfeld 7"/>
          <p:cNvSpPr txBox="1"/>
          <p:nvPr/>
        </p:nvSpPr>
        <p:spPr>
          <a:xfrm>
            <a:off x="5148064" y="5949280"/>
            <a:ext cx="22627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hlinkClick r:id="rId7"/>
              </a:rPr>
              <a:t>http://goo.gl/</a:t>
            </a:r>
            <a:r>
              <a:rPr lang="de-DE" sz="1100" dirty="0" smtClean="0">
                <a:hlinkClick r:id="rId7"/>
              </a:rPr>
              <a:t>olQJo6</a:t>
            </a:r>
            <a:r>
              <a:rPr lang="de-DE" sz="1100" dirty="0"/>
              <a:t> (2014-09-26)</a:t>
            </a:r>
            <a:endParaRPr lang="de-DE" sz="1100" dirty="0" smtClean="0"/>
          </a:p>
          <a:p>
            <a:endParaRPr lang="de-DE" sz="11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1245761" y="3790201"/>
            <a:ext cx="332623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hlinkClick r:id="rId8"/>
              </a:rPr>
              <a:t>http://www.physibility.com/2012/02/hello-</a:t>
            </a:r>
            <a:r>
              <a:rPr lang="de-DE" sz="1100" dirty="0" smtClean="0">
                <a:hlinkClick r:id="rId8"/>
              </a:rPr>
              <a:t>world.php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/>
              <a:t>(2014-09-26)</a:t>
            </a:r>
            <a:endParaRPr lang="de-DE" sz="1100" dirty="0" smtClean="0"/>
          </a:p>
          <a:p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143280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Luft und Raumfahrt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  <p:pic>
        <p:nvPicPr>
          <p:cNvPr id="4" name="Bild 3" descr="NASA-contour-crafting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2060848"/>
            <a:ext cx="2664296" cy="180100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187624" y="38627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>
                <a:hlinkClick r:id="rId4"/>
              </a:rPr>
              <a:t>http://inhabitat.com/usc-professor-receives-nasa-grant-to-develop-3d-printed-space-homes</a:t>
            </a:r>
            <a:r>
              <a:rPr lang="de-DE" sz="1200" dirty="0" smtClean="0">
                <a:hlinkClick r:id="rId4"/>
              </a:rPr>
              <a:t>/</a:t>
            </a:r>
            <a:endParaRPr lang="de-DE" sz="1200" dirty="0" smtClean="0"/>
          </a:p>
          <a:p>
            <a:r>
              <a:rPr lang="de-DE" sz="1200" dirty="0" smtClean="0"/>
              <a:t>(2014-09-26)</a:t>
            </a:r>
            <a:endParaRPr lang="de-DE" sz="1200" dirty="0"/>
          </a:p>
        </p:txBody>
      </p:sp>
      <p:pic>
        <p:nvPicPr>
          <p:cNvPr id="6" name="Bild 5" descr="3D-printed_lunar_base_design_fullwidth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418" y="2060849"/>
            <a:ext cx="3021651" cy="18002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364088" y="3717032"/>
            <a:ext cx="3275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hlinkClick r:id="rId6"/>
              </a:rPr>
              <a:t>http://www.esa.int/Highlights/</a:t>
            </a:r>
            <a:r>
              <a:rPr lang="de-DE" sz="1200" dirty="0" smtClean="0">
                <a:hlinkClick r:id="rId6"/>
              </a:rPr>
              <a:t>Lunar_3D_printing</a:t>
            </a:r>
            <a:r>
              <a:rPr lang="de-DE" sz="1200" dirty="0" smtClean="0"/>
              <a:t> (2014-09-26)</a:t>
            </a:r>
            <a:endParaRPr lang="de-DE" sz="1200" dirty="0"/>
          </a:p>
        </p:txBody>
      </p:sp>
      <p:pic>
        <p:nvPicPr>
          <p:cNvPr id="8" name="Bild 7" descr="Lunar_base_made_with_3D_printing_fullwidth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653136"/>
            <a:ext cx="2608455" cy="1556792"/>
          </a:xfrm>
          <a:prstGeom prst="rect">
            <a:avLst/>
          </a:prstGeom>
        </p:spPr>
      </p:pic>
      <p:pic>
        <p:nvPicPr>
          <p:cNvPr id="9" name="Bild 8" descr="D-Shape_printer_fullwidth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581129"/>
            <a:ext cx="2553429" cy="1704988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5544616" y="6237312"/>
            <a:ext cx="3275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hlinkClick r:id="rId6"/>
              </a:rPr>
              <a:t>http://www.esa.int/Highlights/</a:t>
            </a:r>
            <a:r>
              <a:rPr lang="de-DE" sz="1200" dirty="0" smtClean="0">
                <a:hlinkClick r:id="rId6"/>
              </a:rPr>
              <a:t>Lunar_3D_printing</a:t>
            </a:r>
            <a:r>
              <a:rPr lang="de-DE" sz="1200" dirty="0" smtClean="0"/>
              <a:t> (2014-09-26)</a:t>
            </a:r>
            <a:endParaRPr lang="de-DE" sz="1200" dirty="0"/>
          </a:p>
        </p:txBody>
      </p:sp>
      <p:sp>
        <p:nvSpPr>
          <p:cNvPr id="11" name="Rechteck 10"/>
          <p:cNvSpPr/>
          <p:nvPr/>
        </p:nvSpPr>
        <p:spPr>
          <a:xfrm>
            <a:off x="1187624" y="6165304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hlinkClick r:id="rId6"/>
              </a:rPr>
              <a:t>http://www.esa.int/Highlights/</a:t>
            </a:r>
            <a:r>
              <a:rPr lang="de-DE" sz="1200" dirty="0" smtClean="0">
                <a:hlinkClick r:id="rId6"/>
              </a:rPr>
              <a:t>Lunar_3D_printing</a:t>
            </a:r>
            <a:r>
              <a:rPr lang="de-DE" sz="1200" dirty="0" smtClean="0"/>
              <a:t> (2014-09-26)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356291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Kunst und Design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  <p:sp>
        <p:nvSpPr>
          <p:cNvPr id="3" name="Rechteck 2"/>
          <p:cNvSpPr/>
          <p:nvPr/>
        </p:nvSpPr>
        <p:spPr>
          <a:xfrm>
            <a:off x="1115616" y="5085184"/>
            <a:ext cx="31683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>
                <a:hlinkClick r:id="rId3"/>
              </a:rPr>
              <a:t>http://inhabitat.com/3d-printing-technology-creates-complex-legal-issues-expert-warns</a:t>
            </a:r>
            <a:r>
              <a:rPr lang="de-DE" sz="1050" dirty="0" smtClean="0">
                <a:hlinkClick r:id="rId3"/>
              </a:rPr>
              <a:t>/</a:t>
            </a:r>
            <a:r>
              <a:rPr lang="de-DE" sz="1050" dirty="0" smtClean="0"/>
              <a:t> (2014-09-26)</a:t>
            </a:r>
            <a:endParaRPr lang="de-DE" sz="1050" dirty="0"/>
          </a:p>
        </p:txBody>
      </p:sp>
      <p:pic>
        <p:nvPicPr>
          <p:cNvPr id="5" name="Bild 4" descr="3D-printer-clothing-6531EdytaZwireck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64904"/>
            <a:ext cx="3106058" cy="2487160"/>
          </a:xfrm>
          <a:prstGeom prst="rect">
            <a:avLst/>
          </a:prstGeom>
        </p:spPr>
      </p:pic>
      <p:pic>
        <p:nvPicPr>
          <p:cNvPr id="6" name="Bild 5" descr="3D-Printed-Building-564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88840"/>
            <a:ext cx="2340448" cy="1656183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796136" y="3645024"/>
            <a:ext cx="324036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>
                <a:hlinkClick r:id="rId3"/>
              </a:rPr>
              <a:t>http://inhabitat.com/3d-printing-technology-creates-complex-legal-issues-expert-warns</a:t>
            </a:r>
            <a:r>
              <a:rPr lang="de-DE" sz="1050" dirty="0" smtClean="0">
                <a:hlinkClick r:id="rId3"/>
              </a:rPr>
              <a:t>/</a:t>
            </a:r>
            <a:r>
              <a:rPr lang="de-DE" sz="1050" dirty="0" smtClean="0"/>
              <a:t> (2014-09-26)</a:t>
            </a:r>
            <a:endParaRPr lang="de-DE" sz="1050" dirty="0"/>
          </a:p>
        </p:txBody>
      </p:sp>
      <p:pic>
        <p:nvPicPr>
          <p:cNvPr id="8" name="Bild 7" descr="mariek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149080"/>
            <a:ext cx="2744471" cy="2060848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5724128" y="6211669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>
                <a:hlinkClick r:id="rId7"/>
              </a:rPr>
              <a:t>http://i.materialise.com/blog/entry/featured-friday-showing-your-3d-printed-</a:t>
            </a:r>
            <a:r>
              <a:rPr lang="de-DE" sz="900" dirty="0" smtClean="0">
                <a:hlinkClick r:id="rId7"/>
              </a:rPr>
              <a:t>designs</a:t>
            </a:r>
            <a:r>
              <a:rPr lang="de-DE" sz="900" dirty="0" smtClean="0"/>
              <a:t> (2014-09-26)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186583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3D-Printing? (1/2)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de-DE" dirty="0" smtClean="0"/>
              <a:t> additiver Prozess bekannt als </a:t>
            </a:r>
            <a:r>
              <a:rPr lang="de-DE" b="0" i="1" dirty="0" smtClean="0"/>
              <a:t>Additive Manufacturing</a:t>
            </a:r>
            <a:r>
              <a:rPr lang="de-DE" dirty="0" smtClean="0"/>
              <a:t> (AM)</a:t>
            </a:r>
          </a:p>
          <a:p>
            <a:pPr>
              <a:spcAft>
                <a:spcPts val="2400"/>
              </a:spcAft>
            </a:pPr>
            <a:r>
              <a:rPr lang="de-DE" dirty="0"/>
              <a:t> </a:t>
            </a:r>
            <a:r>
              <a:rPr lang="de-DE" b="0" dirty="0" smtClean="0"/>
              <a:t>radikal</a:t>
            </a:r>
            <a:r>
              <a:rPr lang="de-DE" dirty="0" smtClean="0"/>
              <a:t> anderes Herstellungsverfahren</a:t>
            </a:r>
          </a:p>
          <a:p>
            <a:pPr>
              <a:spcAft>
                <a:spcPts val="2400"/>
              </a:spcAft>
            </a:pPr>
            <a:r>
              <a:rPr lang="de-DE" dirty="0"/>
              <a:t> </a:t>
            </a:r>
            <a:r>
              <a:rPr lang="de-DE" dirty="0" smtClean="0"/>
              <a:t>schichtweiser Aufbau </a:t>
            </a:r>
            <a:r>
              <a:rPr lang="de-DE" b="0" dirty="0" smtClean="0"/>
              <a:t>von Produkten und Erzeugnissen</a:t>
            </a:r>
          </a:p>
          <a:p>
            <a:pPr>
              <a:spcAft>
                <a:spcPts val="2400"/>
              </a:spcAft>
            </a:pPr>
            <a:r>
              <a:rPr lang="de-DE" dirty="0"/>
              <a:t> </a:t>
            </a:r>
            <a:r>
              <a:rPr lang="de-DE" b="0" dirty="0" smtClean="0"/>
              <a:t>bewegt sich im </a:t>
            </a:r>
            <a:r>
              <a:rPr lang="de-DE" dirty="0" err="1" smtClean="0"/>
              <a:t>Micro</a:t>
            </a:r>
            <a:r>
              <a:rPr lang="de-DE" dirty="0" smtClean="0"/>
              <a:t>- </a:t>
            </a:r>
            <a:r>
              <a:rPr lang="de-DE" b="0" dirty="0" smtClean="0"/>
              <a:t>bis </a:t>
            </a:r>
            <a:r>
              <a:rPr lang="de-DE" dirty="0" smtClean="0"/>
              <a:t>Millimeter [mm] Bereich</a:t>
            </a:r>
          </a:p>
          <a:p>
            <a:pPr>
              <a:spcAft>
                <a:spcPts val="2400"/>
              </a:spcAft>
            </a:pPr>
            <a:r>
              <a:rPr lang="de-DE" dirty="0"/>
              <a:t> </a:t>
            </a:r>
            <a:r>
              <a:rPr lang="de-DE" dirty="0" smtClean="0"/>
              <a:t>automatisierter Prozess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716917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Architektur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  <p:sp>
        <p:nvSpPr>
          <p:cNvPr id="3" name="Rechteck 2"/>
          <p:cNvSpPr/>
          <p:nvPr/>
        </p:nvSpPr>
        <p:spPr>
          <a:xfrm>
            <a:off x="1331640" y="4922584"/>
            <a:ext cx="3168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hlinkClick r:id="rId3"/>
              </a:rPr>
              <a:t>http://inhabitat.com/large-3d-printer-can-print-an-entire-two-story-house-in-under-a-day</a:t>
            </a:r>
            <a:r>
              <a:rPr lang="de-DE" sz="1400" dirty="0" smtClean="0">
                <a:hlinkClick r:id="rId3"/>
              </a:rPr>
              <a:t>/</a:t>
            </a:r>
            <a:r>
              <a:rPr lang="de-DE" sz="1400" dirty="0" smtClean="0"/>
              <a:t> (2014-09-26)</a:t>
            </a:r>
            <a:endParaRPr lang="de-DE" sz="1400" dirty="0"/>
          </a:p>
        </p:txBody>
      </p:sp>
      <p:pic>
        <p:nvPicPr>
          <p:cNvPr id="5" name="Bild 4" descr="3D-house-printer-Contour-Crafting-2-537x28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869696"/>
            <a:ext cx="4355976" cy="2279384"/>
          </a:xfrm>
          <a:prstGeom prst="rect">
            <a:avLst/>
          </a:prstGeom>
        </p:spPr>
      </p:pic>
      <p:pic>
        <p:nvPicPr>
          <p:cNvPr id="6" name="Bild 5" descr="3D-house-printer-Contour-Crafting-1-537x31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493" y="3356992"/>
            <a:ext cx="4003971" cy="234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601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Nahrungsmittel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  <p:sp>
        <p:nvSpPr>
          <p:cNvPr id="3" name="Rechteck 2"/>
          <p:cNvSpPr/>
          <p:nvPr/>
        </p:nvSpPr>
        <p:spPr>
          <a:xfrm>
            <a:off x="1115616" y="4077072"/>
            <a:ext cx="2819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>
                <a:hlinkClick r:id="rId3"/>
              </a:rPr>
              <a:t>http://goo.gl/</a:t>
            </a:r>
            <a:r>
              <a:rPr lang="de-DE" sz="1400" dirty="0" smtClean="0">
                <a:hlinkClick r:id="rId3"/>
              </a:rPr>
              <a:t>NkI10c</a:t>
            </a:r>
            <a:r>
              <a:rPr lang="de-DE" sz="1400" dirty="0" smtClean="0"/>
              <a:t> (2014-09-26)</a:t>
            </a:r>
          </a:p>
          <a:p>
            <a:endParaRPr lang="de-DE" sz="1400" dirty="0"/>
          </a:p>
        </p:txBody>
      </p:sp>
      <p:pic>
        <p:nvPicPr>
          <p:cNvPr id="5" name="Bild 4" descr="3d-printing-food-nas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04864"/>
            <a:ext cx="3048000" cy="1854200"/>
          </a:xfrm>
          <a:prstGeom prst="rect">
            <a:avLst/>
          </a:prstGeom>
        </p:spPr>
      </p:pic>
      <p:pic>
        <p:nvPicPr>
          <p:cNvPr id="6" name="Bild 5" descr="Bildschirmfoto 2014-09-26 um 08.50.1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68960"/>
            <a:ext cx="3989282" cy="2313533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860032" y="537321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400" dirty="0">
                <a:hlinkClick r:id="rId6"/>
              </a:rPr>
              <a:t>https://www.tno.nl/downloads/</a:t>
            </a:r>
            <a:r>
              <a:rPr lang="de-DE" sz="1400" dirty="0" smtClean="0">
                <a:hlinkClick r:id="rId6"/>
              </a:rPr>
              <a:t>tedx_brainport_food_printer.pdf</a:t>
            </a:r>
            <a:endParaRPr lang="de-DE" sz="1400" dirty="0" smtClean="0"/>
          </a:p>
          <a:p>
            <a:r>
              <a:rPr lang="de-DE" sz="1400" dirty="0" smtClean="0"/>
              <a:t>(2014-09-26)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08403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3D-Printing? (2/2)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DE" b="0" i="1" dirty="0" smtClean="0"/>
              <a:t> direktes Herstellen von Objekten mittels Layer-</a:t>
            </a:r>
            <a:r>
              <a:rPr lang="de-DE" b="0" i="1" dirty="0" err="1" smtClean="0"/>
              <a:t>by</a:t>
            </a:r>
            <a:r>
              <a:rPr lang="de-DE" b="0" i="1" dirty="0" smtClean="0"/>
              <a:t>-Layer</a:t>
            </a:r>
            <a:br>
              <a:rPr lang="de-DE" b="0" i="1" dirty="0" smtClean="0"/>
            </a:br>
            <a:r>
              <a:rPr lang="de-DE" b="0" i="1" dirty="0" smtClean="0"/>
              <a:t>  Prinzip in Abhängigkeit zur Herstellungsmethode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 reduzieren </a:t>
            </a:r>
            <a:r>
              <a:rPr lang="de-DE" b="0" dirty="0" smtClean="0"/>
              <a:t>von untragbaren</a:t>
            </a:r>
            <a:r>
              <a:rPr lang="de-DE" dirty="0" smtClean="0"/>
              <a:t> Kosten und Durchlaufzeit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 energieeffiziente und ressourcenschonende Technologie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 </a:t>
            </a:r>
            <a:r>
              <a:rPr lang="de-DE" b="0" dirty="0" smtClean="0"/>
              <a:t>Nutzung von </a:t>
            </a:r>
            <a:r>
              <a:rPr lang="de-DE" dirty="0" smtClean="0"/>
              <a:t>bis zu 90% des Materials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 </a:t>
            </a:r>
            <a:r>
              <a:rPr lang="de-DE" b="0" dirty="0" smtClean="0"/>
              <a:t>3D-Drucker bereits </a:t>
            </a:r>
            <a:r>
              <a:rPr lang="de-DE" dirty="0" smtClean="0"/>
              <a:t>unter $1000.00 verfügbar</a:t>
            </a:r>
          </a:p>
          <a:p>
            <a:pPr>
              <a:spcAft>
                <a:spcPts val="1800"/>
              </a:spcAft>
            </a:pPr>
            <a:r>
              <a:rPr lang="de-DE" dirty="0" smtClean="0"/>
              <a:t> steigendes Interesse in Forschung und Industrie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43061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Geschichte des 3D-Printings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Kapitel 2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2"/>
              </a:rPr>
              <a:t>http</a:t>
            </a:r>
            <a:r>
              <a:rPr lang="de-DE" sz="900" dirty="0">
                <a:hlinkClick r:id="rId2"/>
              </a:rPr>
              <a:t>://</a:t>
            </a:r>
            <a:r>
              <a:rPr lang="de-DE" sz="900" dirty="0" smtClean="0">
                <a:hlinkClick r:id="rId2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08829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Geschichte des 3D-Printings (1/7)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1980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erstes Patent für Rapid </a:t>
            </a:r>
            <a:r>
              <a:rPr lang="de-DE" dirty="0" err="1" smtClean="0"/>
              <a:t>Prototyping</a:t>
            </a:r>
            <a:r>
              <a:rPr lang="de-DE" dirty="0" smtClean="0"/>
              <a:t> Technologie</a:t>
            </a:r>
            <a:endParaRPr lang="de-DE" dirty="0"/>
          </a:p>
          <a:p>
            <a:pPr lvl="1"/>
            <a:r>
              <a:rPr lang="de-DE" dirty="0" smtClean="0"/>
              <a:t> Dr. </a:t>
            </a:r>
            <a:r>
              <a:rPr lang="de-DE" dirty="0" err="1" smtClean="0"/>
              <a:t>Kodama</a:t>
            </a:r>
            <a:r>
              <a:rPr lang="de-DE" dirty="0" smtClean="0"/>
              <a:t> in Japan</a:t>
            </a:r>
          </a:p>
          <a:p>
            <a:pPr lvl="1">
              <a:buNone/>
            </a:pPr>
            <a:endParaRPr lang="de-DE" dirty="0" smtClean="0"/>
          </a:p>
          <a:p>
            <a:r>
              <a:rPr lang="de-DE" dirty="0" smtClean="0"/>
              <a:t> 1986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Stereolithographie (SLA)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Patent von Charles Hull</a:t>
            </a:r>
          </a:p>
          <a:p>
            <a:pPr lvl="1"/>
            <a:r>
              <a:rPr lang="de-DE" dirty="0"/>
              <a:t> </a:t>
            </a:r>
            <a:r>
              <a:rPr lang="de-DE" dirty="0" smtClean="0">
                <a:hlinkClick r:id="rId2"/>
              </a:rPr>
              <a:t>Charles Hull </a:t>
            </a:r>
            <a:r>
              <a:rPr lang="de-DE" dirty="0" smtClean="0"/>
              <a:t>Mitgründer der 3D Systems Corporation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3D Systems gilt als größte Organisation im Bereich 3D-Druck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3"/>
              </a:rPr>
              <a:t>http</a:t>
            </a:r>
            <a:r>
              <a:rPr lang="de-DE" sz="900" dirty="0">
                <a:hlinkClick r:id="rId3"/>
              </a:rPr>
              <a:t>://</a:t>
            </a:r>
            <a:r>
              <a:rPr lang="de-DE" sz="900" dirty="0" smtClean="0">
                <a:hlinkClick r:id="rId3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63685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Geschichte des 3D-Printings (2/7)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 smtClean="0"/>
              <a:t> </a:t>
            </a:r>
            <a:r>
              <a:rPr lang="de-DE" dirty="0"/>
              <a:t> 1989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err="1"/>
              <a:t>Selective</a:t>
            </a:r>
            <a:r>
              <a:rPr lang="de-DE" dirty="0"/>
              <a:t> Laser </a:t>
            </a:r>
            <a:r>
              <a:rPr lang="de-DE" dirty="0" err="1"/>
              <a:t>Sintering</a:t>
            </a:r>
            <a:r>
              <a:rPr lang="de-DE" dirty="0"/>
              <a:t> (SLS)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 Patent von </a:t>
            </a:r>
            <a:r>
              <a:rPr lang="de-DE" dirty="0">
                <a:hlinkClick r:id="rId2"/>
              </a:rPr>
              <a:t>Carl </a:t>
            </a:r>
            <a:r>
              <a:rPr lang="de-DE" dirty="0" smtClean="0">
                <a:hlinkClick r:id="rId2"/>
              </a:rPr>
              <a:t>Deckard</a:t>
            </a:r>
            <a:endParaRPr lang="de-DE" dirty="0" smtClean="0"/>
          </a:p>
          <a:p>
            <a:pPr lvl="1"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smtClean="0"/>
              <a:t>Europa: </a:t>
            </a:r>
            <a:r>
              <a:rPr lang="de-DE" dirty="0" smtClean="0">
                <a:hlinkClick r:id="rId3"/>
              </a:rPr>
              <a:t>Hans Langer </a:t>
            </a:r>
            <a:r>
              <a:rPr lang="de-DE" dirty="0" smtClean="0"/>
              <a:t>gründet EOS GmbH in Deutschland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 </a:t>
            </a:r>
            <a:r>
              <a:rPr lang="de-DE" dirty="0" smtClean="0"/>
              <a:t>EOS GmbH ist heutzutage weltweit bekannt im Bereich des</a:t>
            </a:r>
            <a:br>
              <a:rPr lang="de-DE" dirty="0" smtClean="0"/>
            </a:br>
            <a:r>
              <a:rPr lang="de-DE" dirty="0" smtClean="0"/>
              <a:t>   </a:t>
            </a:r>
            <a:r>
              <a:rPr lang="de-DE" i="1" dirty="0" smtClean="0"/>
              <a:t>Industrial </a:t>
            </a:r>
            <a:r>
              <a:rPr lang="de-DE" i="1" dirty="0" err="1" smtClean="0"/>
              <a:t>Prototyping</a:t>
            </a:r>
            <a:r>
              <a:rPr lang="de-DE" i="1" dirty="0" smtClean="0"/>
              <a:t> </a:t>
            </a:r>
            <a:r>
              <a:rPr lang="de-DE" dirty="0" smtClean="0"/>
              <a:t>und der Produktion von Anwendungen</a:t>
            </a:r>
            <a:br>
              <a:rPr lang="de-DE" dirty="0" smtClean="0"/>
            </a:br>
            <a:r>
              <a:rPr lang="de-DE" dirty="0" smtClean="0"/>
              <a:t>   im Bereich 3D-Printing</a:t>
            </a:r>
          </a:p>
          <a:p>
            <a:pPr lvl="1">
              <a:spcAft>
                <a:spcPts val="600"/>
              </a:spcAft>
              <a:buNone/>
            </a:pP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882" y="6597352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Quelle: </a:t>
            </a:r>
            <a:r>
              <a:rPr lang="de-DE" sz="900" dirty="0" smtClean="0">
                <a:hlinkClick r:id="rId4"/>
              </a:rPr>
              <a:t>http</a:t>
            </a:r>
            <a:r>
              <a:rPr lang="de-DE" sz="900" dirty="0">
                <a:hlinkClick r:id="rId4"/>
              </a:rPr>
              <a:t>://</a:t>
            </a:r>
            <a:r>
              <a:rPr lang="de-DE" sz="900" dirty="0" smtClean="0">
                <a:hlinkClick r:id="rId4"/>
              </a:rPr>
              <a:t>printing3d.staging.wpengine.com</a:t>
            </a:r>
            <a:r>
              <a:rPr lang="de-DE" sz="900" dirty="0" smtClean="0"/>
              <a:t> (2014-09-04)</a:t>
            </a:r>
          </a:p>
          <a:p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487308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_5">
  <a:themeElements>
    <a:clrScheme name="univie-master-mit-bil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nivie-master-mit-bil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nivie-master-mit-b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Vorlage_5.pot</Template>
  <TotalTime>0</TotalTime>
  <Words>2265</Words>
  <Application>Microsoft Macintosh PowerPoint</Application>
  <PresentationFormat>Bildschirmpräsentation (4:3)</PresentationFormat>
  <Paragraphs>346</Paragraphs>
  <Slides>51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51</vt:i4>
      </vt:variant>
    </vt:vector>
  </HeadingPairs>
  <TitlesOfParts>
    <vt:vector size="52" baseType="lpstr">
      <vt:lpstr>Vorlage_5</vt:lpstr>
      <vt:lpstr>PowerPoint-Präsentation</vt:lpstr>
      <vt:lpstr>Inhalt</vt:lpstr>
      <vt:lpstr>Was ist 3D-Printing?</vt:lpstr>
      <vt:lpstr>Aufgabe 1: Brainstorming</vt:lpstr>
      <vt:lpstr>Was ist 3D-Printing? (1/2) </vt:lpstr>
      <vt:lpstr>Was ist 3D-Printing? (2/2) </vt:lpstr>
      <vt:lpstr>Geschichte des 3D-Printings</vt:lpstr>
      <vt:lpstr>Geschichte des 3D-Printings (1/7)</vt:lpstr>
      <vt:lpstr>Geschichte des 3D-Printings (2/7)</vt:lpstr>
      <vt:lpstr>Geschichte des 3D-Printings (3/7)</vt:lpstr>
      <vt:lpstr>Geschichte des 3D-Printings (4/7)</vt:lpstr>
      <vt:lpstr>Geschichte des 3D-Printings (5/7)</vt:lpstr>
      <vt:lpstr>Geschichte des 3D-Printings (6/7)</vt:lpstr>
      <vt:lpstr>Geschichte des 3D-Printings (7/7)</vt:lpstr>
      <vt:lpstr>Technologien und Methoden</vt:lpstr>
      <vt:lpstr>Technologie und Methoden</vt:lpstr>
      <vt:lpstr>Stereolithography (SLA)</vt:lpstr>
      <vt:lpstr>Stereolithography (SLA)</vt:lpstr>
      <vt:lpstr>Digital Light Processing (DLP)</vt:lpstr>
      <vt:lpstr>Digital Light Processing (DLP)</vt:lpstr>
      <vt:lpstr>Laser Sintering / Laser Melting</vt:lpstr>
      <vt:lpstr>Laser Sintering / Laser Melting</vt:lpstr>
      <vt:lpstr>Extrusion / FDM / FFF</vt:lpstr>
      <vt:lpstr>Extrusion / FDM / FFF</vt:lpstr>
      <vt:lpstr>Inkjet: Binder Jetting</vt:lpstr>
      <vt:lpstr>Inkjet: Binder Jetting</vt:lpstr>
      <vt:lpstr>Inkjet: Material Jetting</vt:lpstr>
      <vt:lpstr>Inkjet: Material Jetting</vt:lpstr>
      <vt:lpstr>Electron Beam Melting (EBM)</vt:lpstr>
      <vt:lpstr>Electron Beam Melting (EBM)</vt:lpstr>
      <vt:lpstr>Prozess des 3D-Printings</vt:lpstr>
      <vt:lpstr>Prozess des 3D-Printings</vt:lpstr>
      <vt:lpstr>Materialien</vt:lpstr>
      <vt:lpstr>Materialien</vt:lpstr>
      <vt:lpstr>Materialien: Plastik</vt:lpstr>
      <vt:lpstr>Materialien: Metalle</vt:lpstr>
      <vt:lpstr>Materialien: Keramik</vt:lpstr>
      <vt:lpstr>Materialien: Bio-Materialien</vt:lpstr>
      <vt:lpstr>Materialien: Nahrungsmittel</vt:lpstr>
      <vt:lpstr>Materialien: Sonstige</vt:lpstr>
      <vt:lpstr>Globale Auswirkungen</vt:lpstr>
      <vt:lpstr>Globale Auswirkungen</vt:lpstr>
      <vt:lpstr>Vorteile und Wertigkeit</vt:lpstr>
      <vt:lpstr>Vorteile und Wertigkeit</vt:lpstr>
      <vt:lpstr>Anwendungsmöglichkeiten</vt:lpstr>
      <vt:lpstr>Anwendungsmöglichkeiten</vt:lpstr>
      <vt:lpstr>Medizinische Anwendung</vt:lpstr>
      <vt:lpstr>Luft und Raumfahrt</vt:lpstr>
      <vt:lpstr>Kunst und Design</vt:lpstr>
      <vt:lpstr>Architektur</vt:lpstr>
      <vt:lpstr>Nahrungsmittel</vt:lpstr>
    </vt:vector>
  </TitlesOfParts>
  <Company>uni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cimzarc6</dc:creator>
  <cp:lastModifiedBy>Stefan Reiböck</cp:lastModifiedBy>
  <cp:revision>56</cp:revision>
  <dcterms:created xsi:type="dcterms:W3CDTF">2005-07-13T14:56:32Z</dcterms:created>
  <dcterms:modified xsi:type="dcterms:W3CDTF">2014-09-26T07:27:56Z</dcterms:modified>
</cp:coreProperties>
</file>