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31"/>
  </p:notesMasterIdLst>
  <p:sldIdLst>
    <p:sldId id="256" r:id="rId2"/>
    <p:sldId id="258" r:id="rId3"/>
    <p:sldId id="259" r:id="rId4"/>
    <p:sldId id="264" r:id="rId5"/>
    <p:sldId id="265" r:id="rId6"/>
    <p:sldId id="260" r:id="rId7"/>
    <p:sldId id="266" r:id="rId8"/>
    <p:sldId id="267" r:id="rId9"/>
    <p:sldId id="268" r:id="rId10"/>
    <p:sldId id="261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2" r:id="rId22"/>
    <p:sldId id="279" r:id="rId23"/>
    <p:sldId id="263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00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47" autoAdjust="0"/>
  </p:normalViewPr>
  <p:slideViewPr>
    <p:cSldViewPr>
      <p:cViewPr varScale="1">
        <p:scale>
          <a:sx n="107" d="100"/>
          <a:sy n="107" d="100"/>
        </p:scale>
        <p:origin x="-4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AEFDB-5E3C-471C-AB05-04BA48DEA1E3}" type="datetimeFigureOut">
              <a:rPr lang="de-DE"/>
              <a:t>25.09.14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F02AC-669C-4E25-AA0D-2C6837B14A55}" type="slidenum">
              <a:rPr lang="de-DE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79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05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68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258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4675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608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F02AC-669C-4E25-AA0D-2C6837B14A55}" type="slidenum">
              <a:rPr lang="de-DE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166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3375" y="2060575"/>
            <a:ext cx="6300788" cy="576263"/>
          </a:xfrm>
        </p:spPr>
        <p:txBody>
          <a:bodyPr wrap="none" anchor="t"/>
          <a:lstStyle>
            <a:lvl1pPr>
              <a:defRPr sz="3600">
                <a:solidFill>
                  <a:srgbClr val="006699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de-AT" noProof="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3375" y="2636838"/>
            <a:ext cx="6335713" cy="431800"/>
          </a:xfrm>
        </p:spPr>
        <p:txBody>
          <a:bodyPr wrap="none"/>
          <a:lstStyle>
            <a:lvl1pPr>
              <a:buFontTx/>
              <a:buNone/>
              <a:defRPr sz="2400">
                <a:solidFill>
                  <a:srgbClr val="006699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AT" noProof="0" smtClean="0"/>
          </a:p>
        </p:txBody>
      </p:sp>
      <p:pic>
        <p:nvPicPr>
          <p:cNvPr id="10" name="Picture 20" descr="Balken blau Kopi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2" t="10010" r="2333" b="14014"/>
          <a:stretch/>
        </p:blipFill>
        <p:spPr bwMode="auto">
          <a:xfrm>
            <a:off x="0" y="0"/>
            <a:ext cx="91471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_Fakultät für Informatik_weiß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1296144" cy="535250"/>
          </a:xfrm>
          <a:prstGeom prst="rect">
            <a:avLst/>
          </a:prstGeom>
        </p:spPr>
      </p:pic>
      <p:pic>
        <p:nvPicPr>
          <p:cNvPr id="12" name="Picture 11" descr="toolbox-weis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6672"/>
            <a:ext cx="2304256" cy="340402"/>
          </a:xfrm>
          <a:prstGeom prst="rect">
            <a:avLst/>
          </a:prstGeom>
        </p:spPr>
      </p:pic>
      <p:pic>
        <p:nvPicPr>
          <p:cNvPr id="13" name="Picture 12" descr="RZ Logo Uni negativ F#4896B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656"/>
            <a:ext cx="1986710" cy="546110"/>
          </a:xfrm>
          <a:prstGeom prst="rect">
            <a:avLst/>
          </a:prstGeom>
        </p:spPr>
      </p:pic>
      <p:pic>
        <p:nvPicPr>
          <p:cNvPr id="18" name="Bild 3" descr="Logo_Fakultät für Informatik.eps"/>
          <p:cNvPicPr>
            <a:picLocks noChangeAspect="1"/>
          </p:cNvPicPr>
          <p:nvPr userDrawn="1"/>
        </p:nvPicPr>
        <p:blipFill>
          <a:blip r:embed="rId6"/>
          <a:srcRect r="55073"/>
          <a:stretch>
            <a:fillRect/>
          </a:stretch>
        </p:blipFill>
        <p:spPr>
          <a:xfrm>
            <a:off x="7236296" y="5013176"/>
            <a:ext cx="2720300" cy="25034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7AB24-7E6F-5741-9C9D-525F8BD76D6D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13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0063" y="1268413"/>
            <a:ext cx="1898650" cy="5040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113" y="1268413"/>
            <a:ext cx="5543550" cy="5040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68A9-A8F8-564D-973F-6FE4D4E436EA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395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4771E-6BE9-F24B-AE13-531852044456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8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26BA-97FA-9B42-9D44-04C0C45D20B2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946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113" y="1989138"/>
            <a:ext cx="37211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989138"/>
            <a:ext cx="372110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5C947-E635-1144-BF73-0E0600EF67F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023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91B05-B8EB-6548-BE76-F9CA8EADDC93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558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E2697-47C2-6746-8277-27C9AFC7719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989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0596B-F57B-DD47-AF28-880603B3F964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286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130CC-E40D-4940-B61B-A1FB68652893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447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E8ACA-7C25-F24B-98B1-A3C9810826BF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148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" name="Picture 20" descr="Balken blau Kopie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2" t="10010" r="2333" b="14014"/>
          <a:stretch/>
        </p:blipFill>
        <p:spPr bwMode="auto">
          <a:xfrm>
            <a:off x="0" y="0"/>
            <a:ext cx="91471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54113" y="1989138"/>
            <a:ext cx="759460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 Textmasterformate durch Klicken bearbeiten</a:t>
            </a:r>
          </a:p>
          <a:p>
            <a:pPr lvl="1"/>
            <a:r>
              <a:rPr lang="de-AT" dirty="0"/>
              <a:t> Zweite Ebene</a:t>
            </a:r>
          </a:p>
          <a:p>
            <a:pPr lvl="2"/>
            <a:r>
              <a:rPr lang="de-AT" dirty="0"/>
              <a:t> Dritte Ebene</a:t>
            </a:r>
          </a:p>
          <a:p>
            <a:pPr lvl="3"/>
            <a:r>
              <a:rPr lang="de-AT" dirty="0"/>
              <a:t> Vierte Ebene</a:t>
            </a:r>
          </a:p>
          <a:p>
            <a:pPr lvl="4"/>
            <a:r>
              <a:rPr lang="de-AT" dirty="0"/>
              <a:t> Fünfte Ebene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DDDDDD"/>
                </a:solidFill>
              </a:defRPr>
            </a:lvl1pPr>
          </a:lstStyle>
          <a:p>
            <a:endParaRPr lang="de-A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4486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DDDDDD"/>
                </a:solidFill>
              </a:defRPr>
            </a:lvl1pPr>
          </a:lstStyle>
          <a:p>
            <a:endParaRPr lang="de-A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DDDDDD"/>
                </a:solidFill>
              </a:defRPr>
            </a:lvl1pPr>
          </a:lstStyle>
          <a:p>
            <a:fld id="{23367EAF-ED01-D142-90AA-024DDC82E3B5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1268413"/>
            <a:ext cx="75946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pic>
        <p:nvPicPr>
          <p:cNvPr id="3" name="Picture 2" descr="Logo_Fakultät für Informatik_weiß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1296144" cy="535250"/>
          </a:xfrm>
          <a:prstGeom prst="rect">
            <a:avLst/>
          </a:prstGeom>
        </p:spPr>
      </p:pic>
      <p:pic>
        <p:nvPicPr>
          <p:cNvPr id="2" name="Picture 1" descr="toolbox-weiss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6672"/>
            <a:ext cx="2304256" cy="340402"/>
          </a:xfrm>
          <a:prstGeom prst="rect">
            <a:avLst/>
          </a:prstGeom>
        </p:spPr>
      </p:pic>
      <p:pic>
        <p:nvPicPr>
          <p:cNvPr id="5" name="Picture 4" descr="RZ Logo Uni negativ F#4896B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656"/>
            <a:ext cx="1986710" cy="5461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35877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53816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7175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1747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6319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0891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54635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svg/default.asp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55576" y="2132856"/>
            <a:ext cx="770485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69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AT" dirty="0" smtClean="0"/>
              <a:t>Modul 2</a:t>
            </a:r>
            <a:br>
              <a:rPr lang="de-AT" dirty="0" smtClean="0"/>
            </a:br>
            <a:r>
              <a:rPr lang="de-AT" sz="3000" dirty="0" smtClean="0"/>
              <a:t>Erstellen eines Vektor </a:t>
            </a:r>
            <a:r>
              <a:rPr lang="de-AT" sz="3000" dirty="0" err="1" smtClean="0"/>
              <a:t>Smiley‘s</a:t>
            </a:r>
            <a:endParaRPr lang="de-AT" sz="3000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55576" y="4005064"/>
            <a:ext cx="71287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2000" dirty="0" smtClean="0">
                <a:solidFill>
                  <a:srgbClr val="666666"/>
                </a:solidFill>
              </a:rPr>
              <a:t>Stephan </a:t>
            </a:r>
            <a:r>
              <a:rPr lang="de-AT" sz="2000" dirty="0" err="1" smtClean="0">
                <a:solidFill>
                  <a:srgbClr val="666666"/>
                </a:solidFill>
              </a:rPr>
              <a:t>Pfannerer</a:t>
            </a:r>
            <a:r>
              <a:rPr lang="de-AT" sz="2000" dirty="0" smtClean="0">
                <a:solidFill>
                  <a:srgbClr val="666666"/>
                </a:solidFill>
              </a:rPr>
              <a:t> und Stefan Reiböck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576" y="5733256"/>
            <a:ext cx="633571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7200" indent="-1872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indent="-1800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1600" dirty="0" smtClean="0"/>
              <a:t>Fakultät für Informatik, Universität Wien</a:t>
            </a:r>
          </a:p>
          <a:p>
            <a:r>
              <a:rPr lang="de-AT" sz="1600" dirty="0" smtClean="0"/>
              <a:t>http://</a:t>
            </a:r>
            <a:r>
              <a:rPr lang="de-AT" sz="1600" dirty="0" err="1" smtClean="0"/>
              <a:t>informatik.univie.ac.at</a:t>
            </a:r>
            <a:endParaRPr lang="de-AT" sz="16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55576" y="6381328"/>
            <a:ext cx="7128792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7200" indent="-1872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FontTx/>
              <a:buNone/>
              <a:defRPr sz="2400" b="1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  <a:lvl2pPr marL="179388" indent="-180000" algn="l" rtl="0" eaLnBrk="1" fontAlgn="base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3587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5381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7175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1747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319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0891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5463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AT" sz="1000" dirty="0">
                <a:solidFill>
                  <a:srgbClr val="666666"/>
                </a:solidFill>
              </a:rPr>
              <a:t>Wien, 29. September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Erstellung von </a:t>
            </a:r>
            <a:r>
              <a:rPr lang="de-DE" dirty="0" err="1" smtClean="0"/>
              <a:t>SVg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Phase 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0949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SVG?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/>
              <a:t> SVG = </a:t>
            </a:r>
            <a:r>
              <a:rPr lang="de-DE" dirty="0" err="1" smtClean="0"/>
              <a:t>Scaleable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r>
              <a:rPr lang="de-DE" dirty="0" smtClean="0"/>
              <a:t> Graphics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Spezifikation zur Beschreibung von 2-dimensionalen Vektorgraphiken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XML basiert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von Browsern darstellbar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895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Erstes SVG in HTML integriert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922" r="922"/>
          <a:stretch>
            <a:fillRect/>
          </a:stretch>
        </p:blipFill>
        <p:spPr>
          <a:xfrm>
            <a:off x="1187624" y="1989138"/>
            <a:ext cx="7594600" cy="4319587"/>
          </a:xfrm>
        </p:spPr>
      </p:pic>
    </p:spTree>
    <p:extLst>
      <p:ext uri="{BB962C8B-B14F-4D97-AF65-F5344CB8AC3E}">
        <p14:creationId xmlns:p14="http://schemas.microsoft.com/office/powerpoint/2010/main" val="79567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Koordinatensystem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/>
          <a:srcRect l="-37696" r="-37696"/>
          <a:stretch>
            <a:fillRect/>
          </a:stretch>
        </p:blipFill>
        <p:spPr>
          <a:xfrm>
            <a:off x="-1116632" y="2060848"/>
            <a:ext cx="7469043" cy="4248174"/>
          </a:xfrm>
        </p:spPr>
      </p:pic>
      <p:sp>
        <p:nvSpPr>
          <p:cNvPr id="9" name="Oval 8"/>
          <p:cNvSpPr/>
          <p:nvPr/>
        </p:nvSpPr>
        <p:spPr>
          <a:xfrm>
            <a:off x="179512" y="1772816"/>
            <a:ext cx="1008112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5076056" y="2132856"/>
            <a:ext cx="2808312" cy="0"/>
          </a:xfrm>
          <a:prstGeom prst="straightConnector1">
            <a:avLst/>
          </a:prstGeom>
          <a:ln w="38100">
            <a:solidFill>
              <a:srgbClr val="FF0000"/>
            </a:solidFill>
            <a:headEnd type="oval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6804248" y="1772816"/>
            <a:ext cx="101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x-Achse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 flipV="1">
            <a:off x="1259632" y="2780928"/>
            <a:ext cx="3528392" cy="1080120"/>
          </a:xfrm>
          <a:prstGeom prst="straightConnector1">
            <a:avLst/>
          </a:prstGeom>
          <a:ln w="38100">
            <a:solidFill>
              <a:srgbClr val="FF0000"/>
            </a:solidFill>
            <a:headEnd type="oval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 rot="1084523">
            <a:off x="2016347" y="2925591"/>
            <a:ext cx="167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Ursprung (0,0)</a:t>
            </a:r>
            <a:endParaRPr lang="de-DE" dirty="0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83568" y="5661248"/>
            <a:ext cx="2808312" cy="0"/>
          </a:xfrm>
          <a:prstGeom prst="straightConnector1">
            <a:avLst/>
          </a:prstGeom>
          <a:ln w="38100">
            <a:solidFill>
              <a:srgbClr val="FF0000"/>
            </a:solidFill>
            <a:headEnd type="oval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2411760" y="5301208"/>
            <a:ext cx="1031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y</a:t>
            </a:r>
            <a:r>
              <a:rPr lang="de-DE" dirty="0" smtClean="0"/>
              <a:t>-Achse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034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Kreise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Gegeben durch Mittelpunkt und Radius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Center x: cx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Center </a:t>
            </a:r>
            <a:r>
              <a:rPr lang="de-DE" dirty="0" err="1" smtClean="0"/>
              <a:t>y</a:t>
            </a:r>
            <a:r>
              <a:rPr lang="de-DE" dirty="0" smtClean="0"/>
              <a:t>: </a:t>
            </a:r>
            <a:r>
              <a:rPr lang="de-DE" dirty="0" err="1" smtClean="0"/>
              <a:t>cy</a:t>
            </a:r>
            <a:endParaRPr lang="de-DE" dirty="0" smtClean="0"/>
          </a:p>
          <a:p>
            <a:pPr lvl="1"/>
            <a:r>
              <a:rPr lang="de-DE" dirty="0"/>
              <a:t> </a:t>
            </a:r>
            <a:r>
              <a:rPr lang="de-DE" dirty="0" smtClean="0"/>
              <a:t>Radius: </a:t>
            </a:r>
            <a:r>
              <a:rPr lang="de-DE" dirty="0" err="1" smtClean="0"/>
              <a:t>r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852936"/>
            <a:ext cx="962025" cy="95250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4221088"/>
            <a:ext cx="2827476" cy="280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50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Füllung: </a:t>
            </a:r>
            <a:r>
              <a:rPr lang="de-DE" b="0" dirty="0" smtClean="0"/>
              <a:t>FILL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b="0" dirty="0" err="1" smtClean="0">
                <a:latin typeface="Courier New"/>
                <a:cs typeface="Courier New"/>
              </a:rPr>
              <a:t>fill</a:t>
            </a:r>
            <a:r>
              <a:rPr lang="de-DE" b="0" dirty="0" smtClean="0">
                <a:latin typeface="Courier New"/>
                <a:cs typeface="Courier New"/>
              </a:rPr>
              <a:t> = „</a:t>
            </a:r>
            <a:r>
              <a:rPr lang="de-DE" b="0" dirty="0" err="1" smtClean="0">
                <a:latin typeface="Courier New"/>
                <a:cs typeface="Courier New"/>
              </a:rPr>
              <a:t>farbe</a:t>
            </a:r>
            <a:r>
              <a:rPr lang="de-DE" b="0" dirty="0" smtClean="0">
                <a:latin typeface="Courier New"/>
                <a:cs typeface="Courier New"/>
              </a:rPr>
              <a:t>“</a:t>
            </a:r>
          </a:p>
          <a:p>
            <a:r>
              <a:rPr lang="de-DE" b="0" dirty="0"/>
              <a:t> </a:t>
            </a:r>
            <a:r>
              <a:rPr lang="de-DE" b="0" dirty="0" smtClean="0"/>
              <a:t>viele vordefinierte Farben</a:t>
            </a:r>
          </a:p>
          <a:p>
            <a:r>
              <a:rPr lang="de-DE" b="0" dirty="0"/>
              <a:t> </a:t>
            </a:r>
            <a:r>
              <a:rPr lang="de-DE" b="0" dirty="0" smtClean="0"/>
              <a:t>Standard: schwarz</a:t>
            </a:r>
          </a:p>
          <a:p>
            <a:r>
              <a:rPr lang="de-DE" b="0" dirty="0"/>
              <a:t> </a:t>
            </a:r>
            <a:r>
              <a:rPr lang="de-DE" b="0" dirty="0" smtClean="0"/>
              <a:t>keine Füllung: </a:t>
            </a:r>
            <a:r>
              <a:rPr lang="de-DE" b="0" dirty="0" err="1" smtClean="0">
                <a:latin typeface="Courier New"/>
                <a:cs typeface="Courier New"/>
              </a:rPr>
              <a:t>fill</a:t>
            </a:r>
            <a:r>
              <a:rPr lang="de-DE" b="0" dirty="0" smtClean="0">
                <a:latin typeface="Courier New"/>
                <a:cs typeface="Courier New"/>
              </a:rPr>
              <a:t> = „</a:t>
            </a:r>
            <a:r>
              <a:rPr lang="de-DE" b="0" dirty="0" err="1" smtClean="0">
                <a:latin typeface="Courier New"/>
                <a:cs typeface="Courier New"/>
              </a:rPr>
              <a:t>none</a:t>
            </a:r>
            <a:r>
              <a:rPr lang="de-DE" b="0" dirty="0" smtClean="0">
                <a:latin typeface="Courier New"/>
                <a:cs typeface="Courier New"/>
              </a:rPr>
              <a:t>“</a:t>
            </a:r>
            <a:endParaRPr lang="de-DE" dirty="0">
              <a:latin typeface="Courier New"/>
              <a:cs typeface="Courier New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2348880"/>
            <a:ext cx="990600" cy="962025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4077072"/>
            <a:ext cx="2952328" cy="227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5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Umrandung: </a:t>
            </a:r>
            <a:r>
              <a:rPr lang="de-DE" b="0" dirty="0" smtClean="0"/>
              <a:t>STROKE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b="0" dirty="0" err="1" smtClean="0">
                <a:latin typeface="Courier New"/>
                <a:cs typeface="Courier New"/>
              </a:rPr>
              <a:t>stroke</a:t>
            </a:r>
            <a:r>
              <a:rPr lang="de-DE" b="0" dirty="0">
                <a:latin typeface="Courier New"/>
                <a:cs typeface="Courier New"/>
              </a:rPr>
              <a:t> </a:t>
            </a:r>
            <a:r>
              <a:rPr lang="de-DE" b="0" dirty="0" smtClean="0">
                <a:latin typeface="Courier New"/>
                <a:cs typeface="Courier New"/>
              </a:rPr>
              <a:t>= „</a:t>
            </a:r>
            <a:r>
              <a:rPr lang="de-DE" b="0" dirty="0" err="1" smtClean="0">
                <a:latin typeface="Courier New"/>
                <a:cs typeface="Courier New"/>
              </a:rPr>
              <a:t>farbe</a:t>
            </a:r>
            <a:r>
              <a:rPr lang="de-DE" b="0" dirty="0" smtClean="0">
                <a:latin typeface="Courier New"/>
                <a:cs typeface="Courier New"/>
              </a:rPr>
              <a:t>“</a:t>
            </a:r>
          </a:p>
          <a:p>
            <a:r>
              <a:rPr lang="de-DE" b="0" dirty="0"/>
              <a:t> </a:t>
            </a:r>
            <a:r>
              <a:rPr lang="de-DE" b="0" dirty="0" err="1" smtClean="0">
                <a:latin typeface="Courier New"/>
                <a:cs typeface="Courier New"/>
              </a:rPr>
              <a:t>stroke-width</a:t>
            </a:r>
            <a:r>
              <a:rPr lang="de-DE" b="0" dirty="0" smtClean="0">
                <a:latin typeface="Courier New"/>
                <a:cs typeface="Courier New"/>
              </a:rPr>
              <a:t> = „breite“</a:t>
            </a:r>
            <a:endParaRPr lang="de-DE" dirty="0">
              <a:latin typeface="Courier New"/>
              <a:cs typeface="Courier New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140968"/>
            <a:ext cx="3730923" cy="2975076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852936"/>
            <a:ext cx="94297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05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Pfade: </a:t>
            </a:r>
            <a:r>
              <a:rPr lang="de-DE" b="0" dirty="0" smtClean="0"/>
              <a:t>PATH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b="0" dirty="0" smtClean="0">
                <a:latin typeface="Courier New"/>
                <a:cs typeface="Courier New"/>
              </a:rPr>
              <a:t>d = „Kommandos und Punkte“</a:t>
            </a:r>
          </a:p>
          <a:p>
            <a:r>
              <a:rPr lang="de-DE" b="0" dirty="0"/>
              <a:t> </a:t>
            </a:r>
            <a:r>
              <a:rPr lang="de-DE" b="0" dirty="0" smtClean="0"/>
              <a:t>Kommandos</a:t>
            </a:r>
          </a:p>
          <a:p>
            <a:pPr lvl="1"/>
            <a:r>
              <a:rPr lang="de-DE" dirty="0"/>
              <a:t> </a:t>
            </a:r>
            <a:r>
              <a:rPr lang="de-DE" dirty="0" smtClean="0">
                <a:latin typeface="Courier New"/>
                <a:cs typeface="Courier New"/>
              </a:rPr>
              <a:t>M/m</a:t>
            </a:r>
            <a:r>
              <a:rPr lang="de-DE" dirty="0" smtClean="0"/>
              <a:t>: Move </a:t>
            </a:r>
            <a:r>
              <a:rPr lang="de-DE" dirty="0" err="1" smtClean="0"/>
              <a:t>To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bewege virtuellen Stift ohne zu zeichnen</a:t>
            </a:r>
          </a:p>
          <a:p>
            <a:pPr lvl="1"/>
            <a:r>
              <a:rPr lang="de-DE" dirty="0" smtClean="0"/>
              <a:t> </a:t>
            </a:r>
            <a:r>
              <a:rPr lang="de-DE" dirty="0" smtClean="0">
                <a:latin typeface="Courier New"/>
                <a:cs typeface="Courier New"/>
              </a:rPr>
              <a:t>L/l</a:t>
            </a:r>
            <a:r>
              <a:rPr lang="de-DE" dirty="0" smtClean="0"/>
              <a:t>: Line </a:t>
            </a:r>
            <a:r>
              <a:rPr lang="de-DE" dirty="0" err="1" smtClean="0"/>
              <a:t>To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zeichne mit dem virtuellen Stift eine Linie</a:t>
            </a:r>
          </a:p>
          <a:p>
            <a:pPr lvl="1"/>
            <a:r>
              <a:rPr lang="de-DE" dirty="0"/>
              <a:t> </a:t>
            </a:r>
            <a:r>
              <a:rPr lang="de-DE" dirty="0" smtClean="0">
                <a:latin typeface="Courier New"/>
                <a:cs typeface="Courier New"/>
              </a:rPr>
              <a:t>Z</a:t>
            </a:r>
            <a:r>
              <a:rPr lang="de-DE" dirty="0" smtClean="0"/>
              <a:t>: Schließe Pfad</a:t>
            </a:r>
          </a:p>
          <a:p>
            <a:pPr lvl="1"/>
            <a:r>
              <a:rPr lang="de-DE" dirty="0"/>
              <a:t> </a:t>
            </a:r>
            <a:r>
              <a:rPr lang="de-DE" dirty="0" smtClean="0">
                <a:latin typeface="Courier New"/>
                <a:cs typeface="Courier New"/>
              </a:rPr>
              <a:t>Q/</a:t>
            </a:r>
            <a:r>
              <a:rPr lang="de-DE" dirty="0" err="1" smtClean="0">
                <a:latin typeface="Courier New"/>
                <a:cs typeface="Courier New"/>
              </a:rPr>
              <a:t>q</a:t>
            </a:r>
            <a:r>
              <a:rPr lang="de-DE" dirty="0" smtClean="0"/>
              <a:t>: Quadratische Kurve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1484784"/>
            <a:ext cx="1866900" cy="2095500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4437112"/>
            <a:ext cx="2340992" cy="212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26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Pfade: </a:t>
            </a:r>
            <a:r>
              <a:rPr lang="de-DE" b="0" dirty="0" smtClean="0"/>
              <a:t>Quadratische Kurven</a:t>
            </a:r>
            <a:endParaRPr lang="de-DE" dirty="0"/>
          </a:p>
        </p:txBody>
      </p:sp>
      <p:pic>
        <p:nvPicPr>
          <p:cNvPr id="4" name="Inhaltsplatzhalter 3" descr="Bildschirmfoto 2014-09-25 um 20.17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9" r="-37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2321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268413"/>
            <a:ext cx="8497193" cy="504825"/>
          </a:xfrm>
        </p:spPr>
        <p:txBody>
          <a:bodyPr/>
          <a:lstStyle/>
          <a:p>
            <a:r>
              <a:rPr lang="de-DE" dirty="0" smtClean="0"/>
              <a:t>          Absolute Koordinaten  und   Relative Koordinaten</a:t>
            </a:r>
            <a:endParaRPr lang="de-DE" dirty="0"/>
          </a:p>
        </p:txBody>
      </p:sp>
      <p:pic>
        <p:nvPicPr>
          <p:cNvPr id="6" name="Inhaltsplatzhalter 5" descr="Bildschirmfoto 2014-09-25 um 20.19.5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" r="2987"/>
          <a:stretch>
            <a:fillRect/>
          </a:stretch>
        </p:blipFill>
        <p:spPr>
          <a:xfrm>
            <a:off x="1081856" y="1989138"/>
            <a:ext cx="7594600" cy="4319587"/>
          </a:xfrm>
        </p:spPr>
      </p:pic>
    </p:spTree>
    <p:extLst>
      <p:ext uri="{BB962C8B-B14F-4D97-AF65-F5344CB8AC3E}">
        <p14:creationId xmlns:p14="http://schemas.microsoft.com/office/powerpoint/2010/main" val="230541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dirty="0"/>
              <a:t> </a:t>
            </a:r>
            <a:r>
              <a:rPr lang="de-AT" dirty="0" smtClean="0"/>
              <a:t>Was ist Computergraphik?</a:t>
            </a:r>
          </a:p>
          <a:p>
            <a:pPr>
              <a:lnSpc>
                <a:spcPct val="150000"/>
              </a:lnSpc>
            </a:pPr>
            <a:r>
              <a:rPr lang="de-AT" dirty="0"/>
              <a:t> </a:t>
            </a:r>
            <a:r>
              <a:rPr lang="de-AT" dirty="0" smtClean="0"/>
              <a:t>Was ist Rastergraphik und Vektorgraphik?</a:t>
            </a:r>
          </a:p>
          <a:p>
            <a:pPr>
              <a:lnSpc>
                <a:spcPct val="150000"/>
              </a:lnSpc>
            </a:pPr>
            <a:r>
              <a:rPr lang="de-AT" dirty="0"/>
              <a:t> </a:t>
            </a:r>
            <a:r>
              <a:rPr lang="de-AT" dirty="0" smtClean="0"/>
              <a:t>Einführung in die Erstellung von SVGs</a:t>
            </a:r>
          </a:p>
          <a:p>
            <a:pPr>
              <a:lnSpc>
                <a:spcPct val="150000"/>
              </a:lnSpc>
            </a:pPr>
            <a:r>
              <a:rPr lang="de-AT" dirty="0" smtClean="0"/>
              <a:t> Vertiefende Recherche und Experimentieren</a:t>
            </a:r>
          </a:p>
          <a:p>
            <a:pPr>
              <a:lnSpc>
                <a:spcPct val="150000"/>
              </a:lnSpc>
            </a:pPr>
            <a:r>
              <a:rPr lang="de-AT" dirty="0"/>
              <a:t> </a:t>
            </a:r>
            <a:r>
              <a:rPr lang="de-AT" dirty="0" smtClean="0"/>
              <a:t>Erstellung eines Vektor </a:t>
            </a:r>
            <a:r>
              <a:rPr lang="de-AT" dirty="0" err="1" smtClean="0"/>
              <a:t>Smiley‘s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02070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Absolute und Relative Koordinaten</a:t>
            </a:r>
            <a:endParaRPr lang="de-DE" dirty="0"/>
          </a:p>
        </p:txBody>
      </p:sp>
      <p:pic>
        <p:nvPicPr>
          <p:cNvPr id="4" name="Inhaltsplatzhalter 3" descr="absolut_vs_relativ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96" b="-7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6493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Recherche und Experimentieren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Phase 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181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 2: </a:t>
            </a:r>
            <a:r>
              <a:rPr lang="de-DE" b="0" dirty="0" smtClean="0"/>
              <a:t>Wiederhole und vertiefe dein Wissen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> </a:t>
            </a:r>
            <a:r>
              <a:rPr lang="de-DE" b="0" dirty="0" smtClean="0"/>
              <a:t>Quelle: </a:t>
            </a:r>
            <a:r>
              <a:rPr lang="de-DE" b="0" dirty="0" smtClean="0">
                <a:hlinkClick r:id="rId2"/>
              </a:rPr>
              <a:t>http</a:t>
            </a:r>
            <a:r>
              <a:rPr lang="de-DE" b="0" dirty="0">
                <a:hlinkClick r:id="rId2"/>
              </a:rPr>
              <a:t>://www.w3schools.com/svg/</a:t>
            </a:r>
            <a:r>
              <a:rPr lang="de-DE" b="0" dirty="0" smtClean="0">
                <a:hlinkClick r:id="rId2"/>
              </a:rPr>
              <a:t>default.asp</a:t>
            </a:r>
            <a:endParaRPr lang="de-DE" b="0" dirty="0" smtClean="0"/>
          </a:p>
          <a:p>
            <a:r>
              <a:rPr lang="de-DE" b="0" dirty="0"/>
              <a:t> </a:t>
            </a:r>
            <a:r>
              <a:rPr lang="de-DE" b="0" dirty="0" smtClean="0"/>
              <a:t>Bearbeite zumindest folgende Kapitel und dokumentiere: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SVG Basic</a:t>
            </a:r>
          </a:p>
          <a:p>
            <a:pPr lvl="1"/>
            <a:r>
              <a:rPr lang="de-DE" b="0" dirty="0"/>
              <a:t> </a:t>
            </a:r>
            <a:r>
              <a:rPr lang="de-DE" b="0" dirty="0" smtClean="0"/>
              <a:t>SVG Shapes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Rectangle</a:t>
            </a:r>
            <a:endParaRPr lang="de-DE" dirty="0" smtClean="0"/>
          </a:p>
          <a:p>
            <a:pPr lvl="2"/>
            <a:r>
              <a:rPr lang="de-DE" b="0" dirty="0"/>
              <a:t> </a:t>
            </a:r>
            <a:r>
              <a:rPr lang="de-DE" dirty="0" smtClean="0"/>
              <a:t>Circle</a:t>
            </a:r>
          </a:p>
          <a:p>
            <a:pPr lvl="2"/>
            <a:r>
              <a:rPr lang="de-DE" b="0" dirty="0"/>
              <a:t> </a:t>
            </a:r>
            <a:r>
              <a:rPr lang="de-DE" b="0" dirty="0" smtClean="0"/>
              <a:t>Path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Stroking</a:t>
            </a:r>
            <a:endParaRPr lang="de-DE" b="0" dirty="0" smtClean="0"/>
          </a:p>
          <a:p>
            <a:pPr lvl="1"/>
            <a:r>
              <a:rPr lang="de-DE" dirty="0"/>
              <a:t> </a:t>
            </a:r>
            <a:r>
              <a:rPr lang="de-DE" dirty="0" smtClean="0"/>
              <a:t>SVG </a:t>
            </a:r>
            <a:r>
              <a:rPr lang="de-DE" dirty="0" err="1" smtClean="0"/>
              <a:t>Examples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898007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Vektor </a:t>
            </a:r>
            <a:r>
              <a:rPr lang="de-DE" dirty="0" err="1" smtClean="0"/>
              <a:t>smiley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Phase 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3692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 3: </a:t>
            </a:r>
            <a:r>
              <a:rPr lang="de-DE" b="0" dirty="0" smtClean="0"/>
              <a:t>Erstelle ein Vektor Smiley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Beginne </a:t>
            </a:r>
            <a:r>
              <a:rPr lang="de-DE" dirty="0"/>
              <a:t>mit der Datei: </a:t>
            </a:r>
            <a:r>
              <a:rPr lang="de-DE" b="0" dirty="0" err="1" smtClean="0"/>
              <a:t>basisfile.html</a:t>
            </a:r>
            <a:endParaRPr lang="de-DE" b="0" dirty="0" smtClean="0"/>
          </a:p>
          <a:p>
            <a:pPr>
              <a:lnSpc>
                <a:spcPct val="150000"/>
              </a:lnSpc>
            </a:pPr>
            <a:r>
              <a:rPr lang="de-DE" b="0" dirty="0"/>
              <a:t> </a:t>
            </a:r>
            <a:r>
              <a:rPr lang="de-DE" dirty="0" smtClean="0"/>
              <a:t>Erstelle die Grundform</a:t>
            </a:r>
          </a:p>
          <a:p>
            <a:pPr>
              <a:lnSpc>
                <a:spcPct val="150000"/>
              </a:lnSpc>
            </a:pPr>
            <a:r>
              <a:rPr lang="de-DE" b="0" dirty="0"/>
              <a:t> </a:t>
            </a:r>
            <a:r>
              <a:rPr lang="de-DE" dirty="0" smtClean="0"/>
              <a:t>Erstelle das erste Auge</a:t>
            </a:r>
          </a:p>
          <a:p>
            <a:pPr>
              <a:lnSpc>
                <a:spcPct val="150000"/>
              </a:lnSpc>
            </a:pPr>
            <a:r>
              <a:rPr lang="de-DE" b="0" dirty="0"/>
              <a:t> </a:t>
            </a:r>
            <a:r>
              <a:rPr lang="de-DE" dirty="0" smtClean="0"/>
              <a:t>Erstelle das zweite Auge</a:t>
            </a:r>
          </a:p>
          <a:p>
            <a:pPr>
              <a:lnSpc>
                <a:spcPct val="150000"/>
              </a:lnSpc>
            </a:pPr>
            <a:r>
              <a:rPr lang="de-DE" b="0" dirty="0"/>
              <a:t> </a:t>
            </a:r>
            <a:r>
              <a:rPr lang="de-DE" dirty="0" smtClean="0"/>
              <a:t>Erstelle einen Mund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03756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Grundform: </a:t>
            </a:r>
            <a:r>
              <a:rPr lang="de-DE" b="0" dirty="0" smtClean="0"/>
              <a:t>Ein Kreis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719" r="-36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99044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Erstes Auge:</a:t>
            </a:r>
            <a:r>
              <a:rPr lang="de-DE" b="0" dirty="0" smtClean="0"/>
              <a:t> Ein Kreis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431" r="-16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1042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Zweites Auge: </a:t>
            </a:r>
            <a:r>
              <a:rPr lang="de-DE" b="0" dirty="0" smtClean="0"/>
              <a:t>Ein Kreis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t="2651" b="2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732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Mund: </a:t>
            </a:r>
            <a:r>
              <a:rPr lang="de-DE" b="0" dirty="0" smtClean="0"/>
              <a:t>Eine quadratische Kurve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036" r="-30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5544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 4: </a:t>
            </a:r>
            <a:r>
              <a:rPr lang="de-DE" b="0" dirty="0" smtClean="0"/>
              <a:t>Erstelle ein eigenes Objekt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r>
              <a:rPr lang="de-DE" dirty="0"/>
              <a:t>Beginne mit der Datei: </a:t>
            </a:r>
            <a:r>
              <a:rPr lang="de-DE" b="0" dirty="0" err="1" smtClean="0"/>
              <a:t>basisfile.html</a:t>
            </a:r>
            <a:endParaRPr lang="de-DE" b="0" dirty="0" smtClean="0"/>
          </a:p>
          <a:p>
            <a:pPr>
              <a:lnSpc>
                <a:spcPct val="150000"/>
              </a:lnSpc>
            </a:pPr>
            <a:r>
              <a:rPr lang="de-DE" b="0" dirty="0"/>
              <a:t> </a:t>
            </a:r>
            <a:r>
              <a:rPr lang="de-DE" dirty="0" smtClean="0"/>
              <a:t>Sei kreativ! </a:t>
            </a:r>
            <a:r>
              <a:rPr lang="de-DE" dirty="0" smtClean="0">
                <a:sym typeface="Wingdings"/>
              </a:rPr>
              <a:t></a:t>
            </a:r>
          </a:p>
          <a:p>
            <a:pPr>
              <a:lnSpc>
                <a:spcPct val="150000"/>
              </a:lnSpc>
            </a:pPr>
            <a:endParaRPr lang="de-DE" dirty="0">
              <a:sym typeface="Wingdings"/>
            </a:endParaRPr>
          </a:p>
          <a:p>
            <a:pPr>
              <a:lnSpc>
                <a:spcPct val="150000"/>
              </a:lnSpc>
            </a:pPr>
            <a:endParaRPr lang="de-DE" dirty="0" smtClean="0">
              <a:sym typeface="Wingdings"/>
            </a:endParaRPr>
          </a:p>
          <a:p>
            <a:pPr>
              <a:lnSpc>
                <a:spcPct val="150000"/>
              </a:lnSpc>
            </a:pPr>
            <a:r>
              <a:rPr lang="de-DE" dirty="0">
                <a:sym typeface="Wingdings"/>
              </a:rPr>
              <a:t> </a:t>
            </a:r>
            <a:r>
              <a:rPr lang="de-DE" dirty="0" smtClean="0">
                <a:sym typeface="Wingdings"/>
              </a:rPr>
              <a:t>Vielleicht helfen dir folgende Ideen:</a:t>
            </a:r>
          </a:p>
          <a:p>
            <a:pPr lvl="1">
              <a:lnSpc>
                <a:spcPct val="150000"/>
              </a:lnSpc>
            </a:pPr>
            <a:r>
              <a:rPr lang="de-DE" dirty="0">
                <a:sym typeface="Wingdings"/>
              </a:rPr>
              <a:t> </a:t>
            </a:r>
            <a:r>
              <a:rPr lang="de-DE" dirty="0" smtClean="0">
                <a:sym typeface="Wingdings"/>
              </a:rPr>
              <a:t>Verkehrsschilder</a:t>
            </a:r>
          </a:p>
          <a:p>
            <a:pPr lvl="1">
              <a:lnSpc>
                <a:spcPct val="150000"/>
              </a:lnSpc>
            </a:pPr>
            <a:r>
              <a:rPr lang="de-DE" dirty="0">
                <a:sym typeface="Wingdings"/>
              </a:rPr>
              <a:t> </a:t>
            </a:r>
            <a:r>
              <a:rPr lang="de-DE" dirty="0" smtClean="0">
                <a:sym typeface="Wingdings"/>
              </a:rPr>
              <a:t>Firmenlogos</a:t>
            </a:r>
          </a:p>
          <a:p>
            <a:pPr lvl="1">
              <a:lnSpc>
                <a:spcPct val="150000"/>
              </a:lnSpc>
            </a:pPr>
            <a:r>
              <a:rPr lang="de-DE" dirty="0">
                <a:sym typeface="Wingdings"/>
              </a:rPr>
              <a:t> d</a:t>
            </a:r>
            <a:r>
              <a:rPr lang="de-DE" dirty="0" smtClean="0">
                <a:sym typeface="Wingdings"/>
              </a:rPr>
              <a:t>eine </a:t>
            </a:r>
            <a:r>
              <a:rPr lang="de-DE" dirty="0" err="1" smtClean="0">
                <a:sym typeface="Wingdings"/>
              </a:rPr>
              <a:t>Initialien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41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</a:t>
            </a:r>
            <a:r>
              <a:rPr lang="de-DE" dirty="0" err="1" smtClean="0"/>
              <a:t>computergraphik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Phase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636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cs typeface="Arial"/>
              </a:rPr>
              <a:t>Aufgabe 1: </a:t>
            </a:r>
            <a:r>
              <a:rPr lang="de-DE" b="0" dirty="0" smtClean="0">
                <a:cs typeface="Arial"/>
              </a:rPr>
              <a:t>Gemeinsames </a:t>
            </a:r>
            <a:r>
              <a:rPr lang="de-DE" b="0" dirty="0">
                <a:cs typeface="Arial"/>
              </a:rPr>
              <a:t>Brainstorming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>
                <a:cs typeface="Arial"/>
              </a:rPr>
              <a:t> Was stellt man sich unter Computergraphik vor?</a:t>
            </a:r>
          </a:p>
          <a:p>
            <a:pPr>
              <a:lnSpc>
                <a:spcPct val="150000"/>
              </a:lnSpc>
            </a:pPr>
            <a:r>
              <a:rPr lang="de-DE" dirty="0">
                <a:cs typeface="Arial"/>
              </a:rPr>
              <a:t> </a:t>
            </a:r>
            <a:r>
              <a:rPr lang="de-DE" dirty="0" smtClean="0">
                <a:cs typeface="Arial"/>
              </a:rPr>
              <a:t>Welche Anwendungsgebiete könnte es geben?</a:t>
            </a:r>
          </a:p>
        </p:txBody>
      </p:sp>
    </p:spTree>
    <p:extLst>
      <p:ext uri="{BB962C8B-B14F-4D97-AF65-F5344CB8AC3E}">
        <p14:creationId xmlns:p14="http://schemas.microsoft.com/office/powerpoint/2010/main" val="138283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Impulse 1: </a:t>
            </a:r>
            <a:r>
              <a:rPr lang="de-DE" b="0" dirty="0" smtClean="0"/>
              <a:t>Gemeinsames Brainstorming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Computergraphik umfasst die computerunterstützte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Generierung von Bildern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Bearbeitung von Bildern</a:t>
            </a:r>
          </a:p>
          <a:p>
            <a:r>
              <a:rPr lang="de-DE" dirty="0"/>
              <a:t> </a:t>
            </a:r>
            <a:r>
              <a:rPr lang="de-DE" dirty="0" smtClean="0"/>
              <a:t>2D-Graphik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Rastergraphik / Bitmap</a:t>
            </a:r>
          </a:p>
          <a:p>
            <a:pPr lvl="2"/>
            <a:r>
              <a:rPr lang="de-DE" dirty="0"/>
              <a:t> </a:t>
            </a:r>
            <a:r>
              <a:rPr lang="de-DE" dirty="0" smtClean="0"/>
              <a:t>PNG, JPG, BMP</a:t>
            </a:r>
          </a:p>
          <a:p>
            <a:pPr lvl="2"/>
            <a:r>
              <a:rPr lang="de-DE" dirty="0"/>
              <a:t> </a:t>
            </a:r>
            <a:r>
              <a:rPr lang="de-DE" dirty="0" smtClean="0"/>
              <a:t>Paint, </a:t>
            </a:r>
            <a:r>
              <a:rPr lang="de-DE" dirty="0" err="1" smtClean="0"/>
              <a:t>Gimp</a:t>
            </a:r>
            <a:r>
              <a:rPr lang="de-DE" dirty="0" smtClean="0"/>
              <a:t>, </a:t>
            </a:r>
            <a:r>
              <a:rPr lang="de-DE" dirty="0" err="1" smtClean="0"/>
              <a:t>Photoshop</a:t>
            </a:r>
            <a:endParaRPr lang="de-DE" dirty="0" smtClean="0"/>
          </a:p>
          <a:p>
            <a:pPr lvl="1"/>
            <a:r>
              <a:rPr lang="de-DE" dirty="0"/>
              <a:t> </a:t>
            </a:r>
            <a:r>
              <a:rPr lang="de-DE" dirty="0" smtClean="0"/>
              <a:t>Vektorgraphik</a:t>
            </a:r>
          </a:p>
          <a:p>
            <a:pPr lvl="2"/>
            <a:r>
              <a:rPr lang="de-DE" dirty="0"/>
              <a:t> </a:t>
            </a:r>
            <a:r>
              <a:rPr lang="de-DE" dirty="0" smtClean="0"/>
              <a:t>SVG, EPS, PDF</a:t>
            </a:r>
          </a:p>
          <a:p>
            <a:pPr lvl="2"/>
            <a:r>
              <a:rPr lang="de-DE" dirty="0"/>
              <a:t> </a:t>
            </a:r>
            <a:r>
              <a:rPr lang="de-DE" dirty="0" err="1" smtClean="0"/>
              <a:t>Inkscape</a:t>
            </a:r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3D-Graphik</a:t>
            </a:r>
          </a:p>
        </p:txBody>
      </p:sp>
    </p:spTree>
    <p:extLst>
      <p:ext uri="{BB962C8B-B14F-4D97-AF65-F5344CB8AC3E}">
        <p14:creationId xmlns:p14="http://schemas.microsoft.com/office/powerpoint/2010/main" val="4206262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Rastergraphik und Vektorgraphik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Phase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8183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Rastergraphik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/>
              <a:t> einzelne Bildpunkte mit definierter Farbe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Raster aus Bildpunkte wie ein Schachbrett</a:t>
            </a:r>
          </a:p>
          <a:p>
            <a:pPr>
              <a:lnSpc>
                <a:spcPct val="150000"/>
              </a:lnSpc>
            </a:pPr>
            <a:r>
              <a:rPr lang="de-DE" dirty="0"/>
              <a:t> </a:t>
            </a:r>
            <a:r>
              <a:rPr lang="de-DE" dirty="0" smtClean="0"/>
              <a:t>Ein Bildpunkt == Pixel</a:t>
            </a:r>
            <a:endParaRPr lang="de-DE" dirty="0"/>
          </a:p>
        </p:txBody>
      </p:sp>
      <p:pic>
        <p:nvPicPr>
          <p:cNvPr id="4" name="Bild 3" descr="Macintosh HD:Users:sreiboeck:Downloads:Umbrella_Nearest_Neigbo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149080"/>
            <a:ext cx="1619885" cy="136652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52149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Vektorgraphik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 Bild wird durch mathematische Objekte beschrieben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Ein Kreis hat Mittelpunkt und Radius</a:t>
            </a:r>
          </a:p>
          <a:p>
            <a:pPr lvl="1"/>
            <a:r>
              <a:rPr lang="de-DE" dirty="0"/>
              <a:t> </a:t>
            </a:r>
            <a:r>
              <a:rPr lang="de-DE" dirty="0" smtClean="0"/>
              <a:t>Ein Viereck ist durch die Eckpunkte bestimmt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276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   Rastergraphik       und        Vektorgraphik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251520" y="1989138"/>
            <a:ext cx="4623693" cy="431958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2000" b="0" dirty="0" smtClean="0"/>
              <a:t> direktes Bearbeiten der Bildpunkte möglich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smtClean="0"/>
              <a:t>jeder Punkt eine Farbe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err="1" smtClean="0"/>
              <a:t>zB</a:t>
            </a:r>
            <a:r>
              <a:rPr lang="de-DE" sz="2000" b="0" dirty="0" smtClean="0"/>
              <a:t> Fotos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smtClean="0"/>
              <a:t>höhere Auflösung benötigt mehr Punkte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5027612" y="1989138"/>
            <a:ext cx="4116387" cy="431958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e-DE" sz="2000" b="0" dirty="0" smtClean="0"/>
              <a:t> bearbeiten der mathematischen Objekte möglich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smtClean="0"/>
              <a:t>jedes Objekt eine Farbe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err="1" smtClean="0"/>
              <a:t>zB</a:t>
            </a:r>
            <a:r>
              <a:rPr lang="de-DE" sz="2000" b="0" dirty="0" smtClean="0"/>
              <a:t> Logos</a:t>
            </a:r>
          </a:p>
          <a:p>
            <a:pPr>
              <a:spcAft>
                <a:spcPts val="1200"/>
              </a:spcAft>
            </a:pPr>
            <a:r>
              <a:rPr lang="de-DE" sz="2000" b="0" dirty="0"/>
              <a:t> </a:t>
            </a:r>
            <a:r>
              <a:rPr lang="de-DE" sz="2000" b="0" dirty="0" smtClean="0"/>
              <a:t>beliebig skalierbar</a:t>
            </a:r>
          </a:p>
        </p:txBody>
      </p:sp>
      <p:pic>
        <p:nvPicPr>
          <p:cNvPr id="8" name="Bild 7" descr="Macintosh HD:Users:sreiboeck:Desktop:Bildschirmfoto 2014-09-11 um 18.21.2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19872" y="4509120"/>
            <a:ext cx="2520280" cy="21602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2215362911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_5">
  <a:themeElements>
    <a:clrScheme name="univie-master-mit-bil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nivie-master-mit-bil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univie-master-mit-bi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vie-master-mit-bil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vie-master-mit-bil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Vorlage_5.pot</Template>
  <TotalTime>0</TotalTime>
  <Words>512</Words>
  <Application>Microsoft Macintosh PowerPoint</Application>
  <PresentationFormat>Bildschirmpräsentation (4:3)</PresentationFormat>
  <Paragraphs>121</Paragraphs>
  <Slides>29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Vorlage_5</vt:lpstr>
      <vt:lpstr>PowerPoint-Präsentation</vt:lpstr>
      <vt:lpstr>Inhalt</vt:lpstr>
      <vt:lpstr>Was ist computergraphik?</vt:lpstr>
      <vt:lpstr>Aufgabe 1: Gemeinsames Brainstorming</vt:lpstr>
      <vt:lpstr>Impulse 1: Gemeinsames Brainstorming </vt:lpstr>
      <vt:lpstr>Rastergraphik und Vektorgraphik</vt:lpstr>
      <vt:lpstr>Rastergraphik</vt:lpstr>
      <vt:lpstr>Vektorgraphik</vt:lpstr>
      <vt:lpstr>    Rastergraphik       und        Vektorgraphik</vt:lpstr>
      <vt:lpstr>Erstellung von SVg</vt:lpstr>
      <vt:lpstr>Was ist SVG?</vt:lpstr>
      <vt:lpstr>Erstes SVG in HTML integriert</vt:lpstr>
      <vt:lpstr>Das Koordinatensystem</vt:lpstr>
      <vt:lpstr>Kreise</vt:lpstr>
      <vt:lpstr>Füllung: FILL</vt:lpstr>
      <vt:lpstr>Umrandung: STROKE </vt:lpstr>
      <vt:lpstr>Pfade: PATH</vt:lpstr>
      <vt:lpstr>Pfade: Quadratische Kurven</vt:lpstr>
      <vt:lpstr>          Absolute Koordinaten  und   Relative Koordinaten</vt:lpstr>
      <vt:lpstr>Absolute und Relative Koordinaten</vt:lpstr>
      <vt:lpstr>Recherche und Experimentieren</vt:lpstr>
      <vt:lpstr>Aufgabe 2: Wiederhole und vertiefe dein Wissen</vt:lpstr>
      <vt:lpstr>Vektor smiley</vt:lpstr>
      <vt:lpstr>Aufgabe 3: Erstelle ein Vektor Smiley </vt:lpstr>
      <vt:lpstr>Grundform: Ein Kreis</vt:lpstr>
      <vt:lpstr>Erstes Auge: Ein Kreis</vt:lpstr>
      <vt:lpstr>Zweites Auge: Ein Kreis</vt:lpstr>
      <vt:lpstr>Mund: Eine quadratische Kurve</vt:lpstr>
      <vt:lpstr>Aufgabe 4: Erstelle ein eigenes Objekt</vt:lpstr>
    </vt:vector>
  </TitlesOfParts>
  <Company>uni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cimzarc6</dc:creator>
  <cp:lastModifiedBy>Stefan Reiböck</cp:lastModifiedBy>
  <cp:revision>27</cp:revision>
  <dcterms:created xsi:type="dcterms:W3CDTF">2005-07-13T14:56:32Z</dcterms:created>
  <dcterms:modified xsi:type="dcterms:W3CDTF">2014-09-25T19:22:11Z</dcterms:modified>
</cp:coreProperties>
</file>